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6256000" cy="9144000"/>
  <p:notesSz cx="9144000" cy="16256000"/>
  <p:embeddedFontLst>
    <p:embeddedFont>
      <p:font typeface="Liter" panose="020B0604020202020204" charset="0"/>
      <p:regular r:id="rId17"/>
    </p:embeddedFont>
    <p:embeddedFont>
      <p:font typeface="Quattrocento Sans" panose="020B0502050000020003" pitchFamily="34" charset="0"/>
      <p:regular r:id="rId18"/>
      <p:bold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3" d="100"/>
          <a:sy n="83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90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mnifilter.ru/reviews/siberia-home-nastennyy-kabinetnyy-umyagchite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mnifilter.ru/reviews/siberia-home-nastennyy-kabinetnyy-umyagchite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mnifilter.ru/reviews/siberia-home-nastennyy-kabinetnyy-umyagchite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mnifilter.ru/reviews/siberia-home-nastennyy-kabinetnyy-umyagchite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mnifilter.ru/reviews/siberia-home-nastennyy-kabinetnyy-umyagchite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mnifilter.ru/reviews/siberia-home-nastennyy-kabinetnyy-umyagchite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dfjauf2wls5lq/mnt/agents/output/siberia_home/images/1_Blue_clean_water_drop_and_surface.png"/>
          <p:cNvPicPr>
            <a:picLocks noChangeAspect="1"/>
          </p:cNvPicPr>
          <p:nvPr/>
        </p:nvPicPr>
        <p:blipFill>
          <a:blip r:embed="rId3"/>
          <a:srcRect t="12540" b="1254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flip="none" rotWithShape="1">
            <a:gsLst>
              <a:gs pos="0">
                <a:srgbClr val="1B3A4B">
                  <a:alpha val="60000"/>
                </a:srgbClr>
              </a:gs>
              <a:gs pos="50000">
                <a:srgbClr val="1B3A4B">
                  <a:alpha val="80000"/>
                </a:srgbClr>
              </a:gs>
              <a:gs pos="100000">
                <a:srgbClr val="1B3A4B">
                  <a:alpha val="94000"/>
                </a:srgbClr>
              </a:gs>
            </a:gsLst>
            <a:lin ang="5400000" scaled="1"/>
          </a:gra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1778000" y="3048000"/>
            <a:ext cx="127000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6400" kern="0" spc="6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SIBERIA HOME</a:t>
            </a:r>
            <a:endParaRPr lang="en-US" sz="5600" dirty="0"/>
          </a:p>
        </p:txBody>
      </p:sp>
      <p:sp>
        <p:nvSpPr>
          <p:cNvPr id="5" name="Shape 2"/>
          <p:cNvSpPr/>
          <p:nvPr/>
        </p:nvSpPr>
        <p:spPr>
          <a:xfrm>
            <a:off x="6858000" y="4318000"/>
            <a:ext cx="2540000" cy="254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3048000" y="4699000"/>
            <a:ext cx="1016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Настенный кабинетный умягчитель воды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588000" y="5588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kern="0" spc="400" dirty="0">
                <a:solidFill>
                  <a:srgbClr val="FFFFFF">
                    <a:alpha val="50196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ОБЗОР ПРОДУКТА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635000"/>
            <a:ext cx="7620000" cy="584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400" kern="0" spc="1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Требования к монтажу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762000" y="1371600"/>
            <a:ext cx="635000" cy="508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2"/>
          <p:cNvSpPr/>
          <p:nvPr/>
        </p:nvSpPr>
        <p:spPr>
          <a:xfrm>
            <a:off x="762000" y="1651000"/>
            <a:ext cx="7112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B87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Важно:</a:t>
            </a:r>
            <a:r>
              <a:rPr lang="en-US" sz="1600" dirty="0">
                <a:solidFill>
                  <a:srgbClr val="B87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Производитель рекомендует доверить монтаж квалифицированным специалистам.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62000" y="2667000"/>
            <a:ext cx="50800" cy="10160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1016000" y="2667000"/>
            <a:ext cx="660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Размещение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16000" y="3073400"/>
            <a:ext cx="6604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Строго вертикально на капитальную стену. Без замерзания, прямых солнечных лучей и дождя.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3937000"/>
            <a:ext cx="50800" cy="10160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" name="Text 7"/>
          <p:cNvSpPr/>
          <p:nvPr/>
        </p:nvSpPr>
        <p:spPr>
          <a:xfrm>
            <a:off x="1016000" y="3937000"/>
            <a:ext cx="660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Подключение к канализации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16000" y="4343400"/>
            <a:ext cx="6604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Точка слива снизу от прибора (~1 м). Разрыв струи и постоянный уклон дренажной трубки.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762000" y="5207000"/>
            <a:ext cx="50800" cy="10160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2" name="Text 10"/>
          <p:cNvSpPr/>
          <p:nvPr/>
        </p:nvSpPr>
        <p:spPr>
          <a:xfrm>
            <a:off x="1016000" y="5207000"/>
            <a:ext cx="660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Параметры воды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16000" y="5613400"/>
            <a:ext cx="6604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Температура 5–50°C, рабочее давление 1–6 бар.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762000" y="6477000"/>
            <a:ext cx="50800" cy="10160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5" name="Text 13"/>
          <p:cNvSpPr/>
          <p:nvPr/>
        </p:nvSpPr>
        <p:spPr>
          <a:xfrm>
            <a:off x="1016000" y="6477000"/>
            <a:ext cx="660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Комплектация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16000" y="6883400"/>
            <a:ext cx="6604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Предзасыпанный фильтр, монтажный комплект, адаптер питания, руководство пользователя.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762000" y="8128000"/>
            <a:ext cx="7112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Источник: </a:t>
            </a:r>
            <a:r>
              <a:rPr lang="en-US" sz="1400" u="sng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omnifilter.ru</a:t>
            </a:r>
            <a:endParaRPr lang="en-US" sz="1400" dirty="0"/>
          </a:p>
        </p:txBody>
      </p:sp>
      <p:pic>
        <p:nvPicPr>
          <p:cNvPr id="20" name="Рисунок 19" descr="Изображение выглядит как стена, в помещении, ванная, зерка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FF216BA-BCAA-7DFE-4CDB-6288A1DD4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0" y="2517436"/>
            <a:ext cx="7593547" cy="50334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dfjauf2wls5lq/mnt/agents/output/siberia_home/images/1_Blue_clean_water_drop_and_surface.png"/>
          <p:cNvPicPr>
            <a:picLocks noChangeAspect="1"/>
          </p:cNvPicPr>
          <p:nvPr/>
        </p:nvPicPr>
        <p:blipFill>
          <a:blip r:embed="rId3"/>
          <a:srcRect t="12540" b="1254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flip="none" rotWithShape="1">
            <a:gsLst>
              <a:gs pos="0">
                <a:srgbClr val="1B3A4B">
                  <a:alpha val="94000"/>
                </a:srgbClr>
              </a:gs>
              <a:gs pos="60000">
                <a:srgbClr val="1B3A4B">
                  <a:alpha val="82000"/>
                </a:srgbClr>
              </a:gs>
              <a:gs pos="100000">
                <a:srgbClr val="1B3A4B">
                  <a:alpha val="50000"/>
                </a:srgbClr>
              </a:gs>
            </a:gsLst>
            <a:lin ang="10800000" scaled="1"/>
          </a:gra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762000" y="2032000"/>
            <a:ext cx="5080000" cy="203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2000" kern="0" spc="200" dirty="0">
                <a:solidFill>
                  <a:srgbClr val="FFFFFF">
                    <a:alpha val="18824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2000" dirty="0"/>
          </a:p>
        </p:txBody>
      </p:sp>
      <p:sp>
        <p:nvSpPr>
          <p:cNvPr id="5" name="Shape 2"/>
          <p:cNvSpPr/>
          <p:nvPr/>
        </p:nvSpPr>
        <p:spPr>
          <a:xfrm>
            <a:off x="762000" y="4318000"/>
            <a:ext cx="1270000" cy="381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762000" y="4699000"/>
            <a:ext cx="889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kern="0" spc="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ОТЗЫВЫ ПОКУПАТЕЛЕЙ</a:t>
            </a:r>
            <a:endParaRPr lang="en-US" sz="4800" dirty="0"/>
          </a:p>
        </p:txBody>
      </p:sp>
      <p:sp>
        <p:nvSpPr>
          <p:cNvPr id="7" name="Text 4"/>
          <p:cNvSpPr/>
          <p:nvPr/>
        </p:nvSpPr>
        <p:spPr>
          <a:xfrm>
            <a:off x="762000" y="5715000"/>
            <a:ext cx="762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>
                    <a:alpha val="66667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Мнения реальных пользователей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635000"/>
            <a:ext cx="7620000" cy="584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400" kern="0" spc="1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Достоинства и недостатки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762000" y="1371600"/>
            <a:ext cx="635000" cy="508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" name="Shape 2"/>
          <p:cNvSpPr/>
          <p:nvPr/>
        </p:nvSpPr>
        <p:spPr>
          <a:xfrm>
            <a:off x="762000" y="1714500"/>
            <a:ext cx="7175500" cy="6731000"/>
          </a:xfrm>
          <a:prstGeom prst="rect">
            <a:avLst/>
          </a:prstGeom>
          <a:solidFill>
            <a:srgbClr val="EDEA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Shape 3"/>
          <p:cNvSpPr/>
          <p:nvPr/>
        </p:nvSpPr>
        <p:spPr>
          <a:xfrm>
            <a:off x="1079500" y="20066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406400"/>
                </a:moveTo>
                <a:cubicBezTo>
                  <a:pt x="315349" y="406400"/>
                  <a:pt x="406400" y="315349"/>
                  <a:pt x="406400" y="203200"/>
                </a:cubicBezTo>
                <a:cubicBezTo>
                  <a:pt x="406400" y="91051"/>
                  <a:pt x="315349" y="0"/>
                  <a:pt x="203200" y="0"/>
                </a:cubicBezTo>
                <a:cubicBezTo>
                  <a:pt x="91051" y="0"/>
                  <a:pt x="0" y="91051"/>
                  <a:pt x="0" y="203200"/>
                </a:cubicBezTo>
                <a:cubicBezTo>
                  <a:pt x="0" y="315349"/>
                  <a:pt x="91051" y="406400"/>
                  <a:pt x="203200" y="406400"/>
                </a:cubicBezTo>
                <a:close/>
                <a:moveTo>
                  <a:pt x="270193" y="168831"/>
                </a:moveTo>
                <a:lnTo>
                  <a:pt x="206692" y="270431"/>
                </a:lnTo>
                <a:cubicBezTo>
                  <a:pt x="203359" y="275749"/>
                  <a:pt x="197644" y="279083"/>
                  <a:pt x="191373" y="279400"/>
                </a:cubicBezTo>
                <a:cubicBezTo>
                  <a:pt x="185102" y="279718"/>
                  <a:pt x="179070" y="276860"/>
                  <a:pt x="175339" y="271780"/>
                </a:cubicBezTo>
                <a:lnTo>
                  <a:pt x="137239" y="220980"/>
                </a:lnTo>
                <a:cubicBezTo>
                  <a:pt x="130889" y="212566"/>
                  <a:pt x="132636" y="200660"/>
                  <a:pt x="141049" y="194310"/>
                </a:cubicBezTo>
                <a:cubicBezTo>
                  <a:pt x="149463" y="187960"/>
                  <a:pt x="161369" y="189706"/>
                  <a:pt x="167719" y="198120"/>
                </a:cubicBezTo>
                <a:lnTo>
                  <a:pt x="189151" y="226695"/>
                </a:lnTo>
                <a:lnTo>
                  <a:pt x="237887" y="148669"/>
                </a:lnTo>
                <a:cubicBezTo>
                  <a:pt x="243443" y="139779"/>
                  <a:pt x="255191" y="137001"/>
                  <a:pt x="264160" y="142637"/>
                </a:cubicBezTo>
                <a:cubicBezTo>
                  <a:pt x="273129" y="148273"/>
                  <a:pt x="275828" y="159941"/>
                  <a:pt x="270193" y="168910"/>
                </a:cubicBezTo>
                <a:close/>
              </a:path>
            </a:pathLst>
          </a:custGeom>
          <a:solidFill>
            <a:srgbClr val="4A7C59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1651000" y="2006600"/>
            <a:ext cx="254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4A7C5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Достоинства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79500" y="2667000"/>
            <a:ext cx="65405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B3A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Эффективность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Вода заметно мягче, исчезает накипь в чайнике, улучшается состояние кожи и волос.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079500" y="3937000"/>
            <a:ext cx="65405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" name="Text 7"/>
          <p:cNvSpPr/>
          <p:nvPr/>
        </p:nvSpPr>
        <p:spPr>
          <a:xfrm>
            <a:off x="1079500" y="4127500"/>
            <a:ext cx="65405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B3A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Дизайн и компактность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Современный внешний вид, аккуратно вписывается в интерьер ванной или кухни.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079500" y="5397500"/>
            <a:ext cx="65405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1" name="Text 9"/>
          <p:cNvSpPr/>
          <p:nvPr/>
        </p:nvSpPr>
        <p:spPr>
          <a:xfrm>
            <a:off x="1079500" y="5588000"/>
            <a:ext cx="65405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B3A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Тишина и простота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Тихая работа, простое обслуживание — замена фильтров и добавление соли без трудностей.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8318500" y="1714500"/>
            <a:ext cx="7175500" cy="6731000"/>
          </a:xfrm>
          <a:prstGeom prst="rect">
            <a:avLst/>
          </a:prstGeom>
          <a:solidFill>
            <a:srgbClr val="EDEA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3" name="Shape 11"/>
          <p:cNvSpPr/>
          <p:nvPr/>
        </p:nvSpPr>
        <p:spPr>
          <a:xfrm>
            <a:off x="8636000" y="20066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406400"/>
                </a:moveTo>
                <a:cubicBezTo>
                  <a:pt x="315349" y="406400"/>
                  <a:pt x="406400" y="315349"/>
                  <a:pt x="406400" y="203200"/>
                </a:cubicBezTo>
                <a:cubicBezTo>
                  <a:pt x="406400" y="91051"/>
                  <a:pt x="315349" y="0"/>
                  <a:pt x="203200" y="0"/>
                </a:cubicBezTo>
                <a:cubicBezTo>
                  <a:pt x="91051" y="0"/>
                  <a:pt x="0" y="91051"/>
                  <a:pt x="0" y="203200"/>
                </a:cubicBezTo>
                <a:cubicBezTo>
                  <a:pt x="0" y="315349"/>
                  <a:pt x="91051" y="406400"/>
                  <a:pt x="203200" y="406400"/>
                </a:cubicBezTo>
                <a:close/>
                <a:moveTo>
                  <a:pt x="132556" y="132556"/>
                </a:moveTo>
                <a:cubicBezTo>
                  <a:pt x="140018" y="125095"/>
                  <a:pt x="152083" y="125095"/>
                  <a:pt x="159464" y="132556"/>
                </a:cubicBezTo>
                <a:lnTo>
                  <a:pt x="203121" y="176213"/>
                </a:lnTo>
                <a:lnTo>
                  <a:pt x="246777" y="132556"/>
                </a:lnTo>
                <a:cubicBezTo>
                  <a:pt x="254238" y="125095"/>
                  <a:pt x="266303" y="125095"/>
                  <a:pt x="273685" y="132556"/>
                </a:cubicBezTo>
                <a:cubicBezTo>
                  <a:pt x="281067" y="140018"/>
                  <a:pt x="281146" y="152083"/>
                  <a:pt x="273685" y="159464"/>
                </a:cubicBezTo>
                <a:lnTo>
                  <a:pt x="230029" y="203121"/>
                </a:lnTo>
                <a:lnTo>
                  <a:pt x="273685" y="246777"/>
                </a:lnTo>
                <a:cubicBezTo>
                  <a:pt x="281146" y="254238"/>
                  <a:pt x="281146" y="266303"/>
                  <a:pt x="273685" y="273685"/>
                </a:cubicBezTo>
                <a:cubicBezTo>
                  <a:pt x="266224" y="281067"/>
                  <a:pt x="254159" y="281146"/>
                  <a:pt x="246777" y="273685"/>
                </a:cubicBezTo>
                <a:lnTo>
                  <a:pt x="203121" y="230029"/>
                </a:lnTo>
                <a:lnTo>
                  <a:pt x="159464" y="273685"/>
                </a:lnTo>
                <a:cubicBezTo>
                  <a:pt x="152003" y="281146"/>
                  <a:pt x="139938" y="281146"/>
                  <a:pt x="132556" y="273685"/>
                </a:cubicBezTo>
                <a:cubicBezTo>
                  <a:pt x="125174" y="266224"/>
                  <a:pt x="125095" y="254159"/>
                  <a:pt x="132556" y="246777"/>
                </a:cubicBezTo>
                <a:lnTo>
                  <a:pt x="176212" y="203121"/>
                </a:lnTo>
                <a:lnTo>
                  <a:pt x="132556" y="159464"/>
                </a:lnTo>
                <a:cubicBezTo>
                  <a:pt x="125095" y="152003"/>
                  <a:pt x="125095" y="139938"/>
                  <a:pt x="132556" y="132556"/>
                </a:cubicBezTo>
                <a:close/>
              </a:path>
            </a:pathLst>
          </a:custGeom>
          <a:solidFill>
            <a:srgbClr val="9B4A4A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4" name="Text 12"/>
          <p:cNvSpPr/>
          <p:nvPr/>
        </p:nvSpPr>
        <p:spPr>
          <a:xfrm>
            <a:off x="9207500" y="2006600"/>
            <a:ext cx="254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9B4A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Недостатки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636000" y="2667000"/>
            <a:ext cx="65405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B3A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Специфический запах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Возможен запах сырого подвала — связан с попаданием воды на бетон при монтаже, а не с фильтром.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636000" y="3937000"/>
            <a:ext cx="65405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7" name="Text 15"/>
          <p:cNvSpPr/>
          <p:nvPr/>
        </p:nvSpPr>
        <p:spPr>
          <a:xfrm>
            <a:off x="8636000" y="4127500"/>
            <a:ext cx="65405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B3A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Снижение напора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Давления может не хватать для нескольких точек водоразбора одновременно — компактность имеет цену.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8636000" y="5397500"/>
            <a:ext cx="65405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9" name="Text 17"/>
          <p:cNvSpPr/>
          <p:nvPr/>
        </p:nvSpPr>
        <p:spPr>
          <a:xfrm>
            <a:off x="8636000" y="5588000"/>
            <a:ext cx="65405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B3A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Производительность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Для больших объемов воды может потребоваться напольная модель — это вопрос масштаба, не эффективности.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62000" y="8699500"/>
            <a:ext cx="7620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Источник: </a:t>
            </a:r>
            <a:r>
              <a:rPr lang="en-US" sz="1400" u="sng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omnifilter.ru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B3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62000"/>
            <a:ext cx="381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kern="0" spc="400" dirty="0">
                <a:solidFill>
                  <a:srgbClr val="FFFFFF">
                    <a:alpha val="37647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ВЕРДИКТ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762000" y="1270000"/>
            <a:ext cx="1016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kern="0" spc="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Siberia Home — выбор в пользу комфорта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62000" y="2159000"/>
            <a:ext cx="1016000" cy="381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Text 3"/>
          <p:cNvSpPr/>
          <p:nvPr/>
        </p:nvSpPr>
        <p:spPr>
          <a:xfrm>
            <a:off x="762000" y="2540000"/>
            <a:ext cx="8890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20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Высокотехнологичный компактный умягчитель для умягчения воды в 1–2 точках водоразбора. Интеллектуальная автоматика, богатая комплектация и стильный дизайн — главные преимущества.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62000" y="4318000"/>
            <a:ext cx="4699000" cy="2032000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7" name="Shape 5"/>
          <p:cNvSpPr/>
          <p:nvPr/>
        </p:nvSpPr>
        <p:spPr>
          <a:xfrm>
            <a:off x="1079500" y="4635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39700" y="19050"/>
                </a:moveTo>
                <a:cubicBezTo>
                  <a:pt x="139700" y="8493"/>
                  <a:pt x="131207" y="0"/>
                  <a:pt x="120650" y="0"/>
                </a:cubicBezTo>
                <a:cubicBezTo>
                  <a:pt x="110093" y="0"/>
                  <a:pt x="101600" y="8493"/>
                  <a:pt x="101600" y="19050"/>
                </a:cubicBezTo>
                <a:lnTo>
                  <a:pt x="101600" y="50800"/>
                </a:lnTo>
                <a:cubicBezTo>
                  <a:pt x="73581" y="50800"/>
                  <a:pt x="50800" y="73581"/>
                  <a:pt x="50800" y="101600"/>
                </a:cubicBezTo>
                <a:lnTo>
                  <a:pt x="19050" y="101600"/>
                </a:lnTo>
                <a:cubicBezTo>
                  <a:pt x="8493" y="101600"/>
                  <a:pt x="0" y="110093"/>
                  <a:pt x="0" y="120650"/>
                </a:cubicBezTo>
                <a:cubicBezTo>
                  <a:pt x="0" y="131207"/>
                  <a:pt x="8493" y="139700"/>
                  <a:pt x="19050" y="139700"/>
                </a:cubicBezTo>
                <a:lnTo>
                  <a:pt x="50800" y="139700"/>
                </a:lnTo>
                <a:lnTo>
                  <a:pt x="50800" y="184150"/>
                </a:lnTo>
                <a:lnTo>
                  <a:pt x="19050" y="184150"/>
                </a:lnTo>
                <a:cubicBezTo>
                  <a:pt x="8493" y="184150"/>
                  <a:pt x="0" y="192643"/>
                  <a:pt x="0" y="203200"/>
                </a:cubicBezTo>
                <a:cubicBezTo>
                  <a:pt x="0" y="213757"/>
                  <a:pt x="8493" y="222250"/>
                  <a:pt x="19050" y="222250"/>
                </a:cubicBezTo>
                <a:lnTo>
                  <a:pt x="50800" y="222250"/>
                </a:lnTo>
                <a:lnTo>
                  <a:pt x="50800" y="266700"/>
                </a:lnTo>
                <a:lnTo>
                  <a:pt x="19050" y="266700"/>
                </a:lnTo>
                <a:cubicBezTo>
                  <a:pt x="8493" y="266700"/>
                  <a:pt x="0" y="275193"/>
                  <a:pt x="0" y="285750"/>
                </a:cubicBezTo>
                <a:cubicBezTo>
                  <a:pt x="0" y="296307"/>
                  <a:pt x="8493" y="304800"/>
                  <a:pt x="19050" y="304800"/>
                </a:cubicBezTo>
                <a:lnTo>
                  <a:pt x="50800" y="304800"/>
                </a:lnTo>
                <a:cubicBezTo>
                  <a:pt x="50800" y="332819"/>
                  <a:pt x="73581" y="355600"/>
                  <a:pt x="101600" y="355600"/>
                </a:cubicBezTo>
                <a:lnTo>
                  <a:pt x="101600" y="387350"/>
                </a:lnTo>
                <a:cubicBezTo>
                  <a:pt x="101600" y="397907"/>
                  <a:pt x="110093" y="406400"/>
                  <a:pt x="120650" y="406400"/>
                </a:cubicBezTo>
                <a:cubicBezTo>
                  <a:pt x="131207" y="406400"/>
                  <a:pt x="139700" y="397907"/>
                  <a:pt x="139700" y="387350"/>
                </a:cubicBezTo>
                <a:lnTo>
                  <a:pt x="139700" y="355600"/>
                </a:lnTo>
                <a:lnTo>
                  <a:pt x="184150" y="355600"/>
                </a:lnTo>
                <a:lnTo>
                  <a:pt x="184150" y="387350"/>
                </a:lnTo>
                <a:cubicBezTo>
                  <a:pt x="184150" y="397907"/>
                  <a:pt x="192643" y="406400"/>
                  <a:pt x="203200" y="406400"/>
                </a:cubicBezTo>
                <a:cubicBezTo>
                  <a:pt x="213757" y="406400"/>
                  <a:pt x="222250" y="397907"/>
                  <a:pt x="222250" y="387350"/>
                </a:cubicBezTo>
                <a:lnTo>
                  <a:pt x="222250" y="355600"/>
                </a:lnTo>
                <a:lnTo>
                  <a:pt x="266700" y="355600"/>
                </a:lnTo>
                <a:lnTo>
                  <a:pt x="266700" y="387350"/>
                </a:lnTo>
                <a:cubicBezTo>
                  <a:pt x="266700" y="397907"/>
                  <a:pt x="275193" y="406400"/>
                  <a:pt x="285750" y="406400"/>
                </a:cubicBezTo>
                <a:cubicBezTo>
                  <a:pt x="296307" y="406400"/>
                  <a:pt x="304800" y="397907"/>
                  <a:pt x="304800" y="387350"/>
                </a:cubicBezTo>
                <a:lnTo>
                  <a:pt x="304800" y="355600"/>
                </a:lnTo>
                <a:cubicBezTo>
                  <a:pt x="332819" y="355600"/>
                  <a:pt x="355600" y="332819"/>
                  <a:pt x="355600" y="304800"/>
                </a:cubicBezTo>
                <a:lnTo>
                  <a:pt x="387350" y="304800"/>
                </a:lnTo>
                <a:cubicBezTo>
                  <a:pt x="397907" y="304800"/>
                  <a:pt x="406400" y="296307"/>
                  <a:pt x="406400" y="285750"/>
                </a:cubicBezTo>
                <a:cubicBezTo>
                  <a:pt x="406400" y="275193"/>
                  <a:pt x="397907" y="266700"/>
                  <a:pt x="387350" y="266700"/>
                </a:cubicBezTo>
                <a:lnTo>
                  <a:pt x="355600" y="266700"/>
                </a:lnTo>
                <a:lnTo>
                  <a:pt x="355600" y="222250"/>
                </a:lnTo>
                <a:lnTo>
                  <a:pt x="387350" y="222250"/>
                </a:lnTo>
                <a:cubicBezTo>
                  <a:pt x="397907" y="222250"/>
                  <a:pt x="406400" y="213757"/>
                  <a:pt x="406400" y="203200"/>
                </a:cubicBezTo>
                <a:cubicBezTo>
                  <a:pt x="406400" y="192643"/>
                  <a:pt x="397907" y="184150"/>
                  <a:pt x="387350" y="184150"/>
                </a:cubicBezTo>
                <a:lnTo>
                  <a:pt x="355600" y="184150"/>
                </a:lnTo>
                <a:lnTo>
                  <a:pt x="355600" y="139700"/>
                </a:lnTo>
                <a:lnTo>
                  <a:pt x="387350" y="139700"/>
                </a:lnTo>
                <a:cubicBezTo>
                  <a:pt x="397907" y="139700"/>
                  <a:pt x="406400" y="131207"/>
                  <a:pt x="406400" y="120650"/>
                </a:cubicBezTo>
                <a:cubicBezTo>
                  <a:pt x="406400" y="110093"/>
                  <a:pt x="397907" y="101600"/>
                  <a:pt x="387350" y="101600"/>
                </a:cubicBezTo>
                <a:lnTo>
                  <a:pt x="355600" y="101600"/>
                </a:lnTo>
                <a:cubicBezTo>
                  <a:pt x="355600" y="73581"/>
                  <a:pt x="332819" y="50800"/>
                  <a:pt x="304800" y="50800"/>
                </a:cubicBezTo>
                <a:lnTo>
                  <a:pt x="304800" y="19050"/>
                </a:lnTo>
                <a:cubicBezTo>
                  <a:pt x="304800" y="8493"/>
                  <a:pt x="296307" y="0"/>
                  <a:pt x="285750" y="0"/>
                </a:cubicBezTo>
                <a:cubicBezTo>
                  <a:pt x="275193" y="0"/>
                  <a:pt x="266700" y="8493"/>
                  <a:pt x="266700" y="19050"/>
                </a:cubicBezTo>
                <a:lnTo>
                  <a:pt x="266700" y="50800"/>
                </a:lnTo>
                <a:lnTo>
                  <a:pt x="222250" y="50800"/>
                </a:lnTo>
                <a:lnTo>
                  <a:pt x="222250" y="19050"/>
                </a:lnTo>
                <a:cubicBezTo>
                  <a:pt x="222250" y="8493"/>
                  <a:pt x="213757" y="0"/>
                  <a:pt x="203200" y="0"/>
                </a:cubicBezTo>
                <a:cubicBezTo>
                  <a:pt x="192643" y="0"/>
                  <a:pt x="184150" y="8493"/>
                  <a:pt x="184150" y="19050"/>
                </a:cubicBezTo>
                <a:lnTo>
                  <a:pt x="184150" y="50800"/>
                </a:lnTo>
                <a:lnTo>
                  <a:pt x="139700" y="50800"/>
                </a:lnTo>
                <a:lnTo>
                  <a:pt x="139700" y="19050"/>
                </a:lnTo>
                <a:close/>
                <a:moveTo>
                  <a:pt x="127000" y="101600"/>
                </a:moveTo>
                <a:lnTo>
                  <a:pt x="279400" y="101600"/>
                </a:lnTo>
                <a:cubicBezTo>
                  <a:pt x="293449" y="101600"/>
                  <a:pt x="304800" y="112951"/>
                  <a:pt x="304800" y="127000"/>
                </a:cubicBezTo>
                <a:lnTo>
                  <a:pt x="304800" y="279400"/>
                </a:lnTo>
                <a:cubicBezTo>
                  <a:pt x="304800" y="293449"/>
                  <a:pt x="293449" y="304800"/>
                  <a:pt x="279400" y="304800"/>
                </a:cubicBezTo>
                <a:lnTo>
                  <a:pt x="127000" y="304800"/>
                </a:lnTo>
                <a:cubicBezTo>
                  <a:pt x="112951" y="304800"/>
                  <a:pt x="101600" y="293449"/>
                  <a:pt x="101600" y="279400"/>
                </a:cubicBezTo>
                <a:lnTo>
                  <a:pt x="101600" y="127000"/>
                </a:lnTo>
                <a:cubicBezTo>
                  <a:pt x="101600" y="112951"/>
                  <a:pt x="112951" y="101600"/>
                  <a:pt x="127000" y="101600"/>
                </a:cubicBezTo>
                <a:close/>
                <a:moveTo>
                  <a:pt x="139700" y="139700"/>
                </a:moveTo>
                <a:lnTo>
                  <a:pt x="139700" y="266700"/>
                </a:lnTo>
                <a:lnTo>
                  <a:pt x="266700" y="266700"/>
                </a:lnTo>
                <a:lnTo>
                  <a:pt x="266700" y="139700"/>
                </a:lnTo>
                <a:lnTo>
                  <a:pt x="139700" y="139700"/>
                </a:lnTo>
                <a:close/>
              </a:path>
            </a:pathLst>
          </a:cu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8" name="Text 6"/>
          <p:cNvSpPr/>
          <p:nvPr/>
        </p:nvSpPr>
        <p:spPr>
          <a:xfrm>
            <a:off x="1079500" y="5207000"/>
            <a:ext cx="4064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Интеллектуальная автоматика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79500" y="5588000"/>
            <a:ext cx="4064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FFFFFF">
                    <a:alpha val="66667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Простая и предсказуемая эксплуатация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78500" y="4318000"/>
            <a:ext cx="4699000" cy="2032000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1" name="Shape 9"/>
          <p:cNvSpPr/>
          <p:nvPr/>
        </p:nvSpPr>
        <p:spPr>
          <a:xfrm>
            <a:off x="6045200" y="4635500"/>
            <a:ext cx="508000" cy="406400"/>
          </a:xfrm>
          <a:custGeom>
            <a:avLst/>
            <a:gdLst/>
            <a:ahLst/>
            <a:cxnLst/>
            <a:rect l="l" t="t" r="r" b="b"/>
            <a:pathLst>
              <a:path w="508000" h="406400">
                <a:moveTo>
                  <a:pt x="444738" y="188278"/>
                </a:moveTo>
                <a:cubicBezTo>
                  <a:pt x="452993" y="197644"/>
                  <a:pt x="467201" y="199708"/>
                  <a:pt x="477917" y="192643"/>
                </a:cubicBezTo>
                <a:cubicBezTo>
                  <a:pt x="489585" y="184864"/>
                  <a:pt x="492760" y="169069"/>
                  <a:pt x="484981" y="157401"/>
                </a:cubicBezTo>
                <a:lnTo>
                  <a:pt x="446881" y="100251"/>
                </a:lnTo>
                <a:cubicBezTo>
                  <a:pt x="444659" y="96917"/>
                  <a:pt x="441642" y="94139"/>
                  <a:pt x="438071" y="92154"/>
                </a:cubicBezTo>
                <a:lnTo>
                  <a:pt x="278924" y="3731"/>
                </a:lnTo>
                <a:cubicBezTo>
                  <a:pt x="263604" y="-4762"/>
                  <a:pt x="244951" y="-4762"/>
                  <a:pt x="229553" y="3731"/>
                </a:cubicBezTo>
                <a:lnTo>
                  <a:pt x="70485" y="92075"/>
                </a:lnTo>
                <a:cubicBezTo>
                  <a:pt x="66199" y="94456"/>
                  <a:pt x="62786" y="97949"/>
                  <a:pt x="60484" y="102235"/>
                </a:cubicBezTo>
                <a:lnTo>
                  <a:pt x="21987" y="173593"/>
                </a:lnTo>
                <a:cubicBezTo>
                  <a:pt x="11986" y="192167"/>
                  <a:pt x="18971" y="215265"/>
                  <a:pt x="37544" y="225266"/>
                </a:cubicBezTo>
                <a:lnTo>
                  <a:pt x="63738" y="239316"/>
                </a:lnTo>
                <a:lnTo>
                  <a:pt x="63738" y="281622"/>
                </a:lnTo>
                <a:cubicBezTo>
                  <a:pt x="63738" y="299879"/>
                  <a:pt x="73581" y="316786"/>
                  <a:pt x="89456" y="325834"/>
                </a:cubicBezTo>
                <a:lnTo>
                  <a:pt x="229156" y="404971"/>
                </a:lnTo>
                <a:cubicBezTo>
                  <a:pt x="244713" y="413782"/>
                  <a:pt x="263684" y="413782"/>
                  <a:pt x="279241" y="404971"/>
                </a:cubicBezTo>
                <a:lnTo>
                  <a:pt x="418941" y="325834"/>
                </a:lnTo>
                <a:cubicBezTo>
                  <a:pt x="434896" y="316786"/>
                  <a:pt x="444659" y="299958"/>
                  <a:pt x="444659" y="281622"/>
                </a:cubicBezTo>
                <a:lnTo>
                  <a:pt x="444659" y="188357"/>
                </a:lnTo>
                <a:close/>
                <a:moveTo>
                  <a:pt x="254238" y="180499"/>
                </a:moveTo>
                <a:lnTo>
                  <a:pt x="135096" y="114300"/>
                </a:lnTo>
                <a:lnTo>
                  <a:pt x="254238" y="48101"/>
                </a:lnTo>
                <a:lnTo>
                  <a:pt x="373380" y="114300"/>
                </a:lnTo>
                <a:lnTo>
                  <a:pt x="254238" y="180499"/>
                </a:lnTo>
                <a:close/>
                <a:moveTo>
                  <a:pt x="221297" y="220345"/>
                </a:moveTo>
                <a:lnTo>
                  <a:pt x="204391" y="257016"/>
                </a:lnTo>
                <a:lnTo>
                  <a:pt x="72787" y="186531"/>
                </a:lnTo>
                <a:lnTo>
                  <a:pt x="92948" y="149066"/>
                </a:lnTo>
                <a:lnTo>
                  <a:pt x="221297" y="220345"/>
                </a:lnTo>
                <a:close/>
              </a:path>
            </a:pathLst>
          </a:cu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2" name="Text 10"/>
          <p:cNvSpPr/>
          <p:nvPr/>
        </p:nvSpPr>
        <p:spPr>
          <a:xfrm>
            <a:off x="6096000" y="5207000"/>
            <a:ext cx="4064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Богатая комплектация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096000" y="5588000"/>
            <a:ext cx="4064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FFFFFF">
                    <a:alpha val="66667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Все необходимое для установки в коробке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0795000" y="4318000"/>
            <a:ext cx="4699000" cy="2032000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5" name="Shape 13"/>
          <p:cNvSpPr/>
          <p:nvPr/>
        </p:nvSpPr>
        <p:spPr>
          <a:xfrm>
            <a:off x="11112500" y="4635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406400" y="203200"/>
                </a:moveTo>
                <a:cubicBezTo>
                  <a:pt x="406400" y="203914"/>
                  <a:pt x="406400" y="204629"/>
                  <a:pt x="406400" y="205343"/>
                </a:cubicBezTo>
                <a:cubicBezTo>
                  <a:pt x="406083" y="234315"/>
                  <a:pt x="379730" y="254000"/>
                  <a:pt x="350758" y="254000"/>
                </a:cubicBezTo>
                <a:lnTo>
                  <a:pt x="273050" y="254000"/>
                </a:lnTo>
                <a:cubicBezTo>
                  <a:pt x="252016" y="254000"/>
                  <a:pt x="234950" y="271066"/>
                  <a:pt x="234950" y="292100"/>
                </a:cubicBezTo>
                <a:cubicBezTo>
                  <a:pt x="234950" y="294799"/>
                  <a:pt x="235267" y="297418"/>
                  <a:pt x="235744" y="299958"/>
                </a:cubicBezTo>
                <a:cubicBezTo>
                  <a:pt x="237411" y="308054"/>
                  <a:pt x="240903" y="315833"/>
                  <a:pt x="244316" y="323691"/>
                </a:cubicBezTo>
                <a:cubicBezTo>
                  <a:pt x="249158" y="334645"/>
                  <a:pt x="253921" y="345519"/>
                  <a:pt x="253921" y="357029"/>
                </a:cubicBezTo>
                <a:cubicBezTo>
                  <a:pt x="253921" y="382270"/>
                  <a:pt x="236776" y="405209"/>
                  <a:pt x="211534" y="406241"/>
                </a:cubicBezTo>
                <a:cubicBezTo>
                  <a:pt x="208756" y="406321"/>
                  <a:pt x="205978" y="406400"/>
                  <a:pt x="203121" y="406400"/>
                </a:cubicBezTo>
                <a:cubicBezTo>
                  <a:pt x="90884" y="406400"/>
                  <a:pt x="-79" y="315436"/>
                  <a:pt x="-79" y="203200"/>
                </a:cubicBezTo>
                <a:cubicBezTo>
                  <a:pt x="-79" y="90964"/>
                  <a:pt x="90964" y="0"/>
                  <a:pt x="203200" y="0"/>
                </a:cubicBezTo>
                <a:cubicBezTo>
                  <a:pt x="315436" y="0"/>
                  <a:pt x="406400" y="90964"/>
                  <a:pt x="406400" y="203200"/>
                </a:cubicBezTo>
                <a:close/>
                <a:moveTo>
                  <a:pt x="101600" y="228600"/>
                </a:moveTo>
                <a:cubicBezTo>
                  <a:pt x="101600" y="214581"/>
                  <a:pt x="90219" y="203200"/>
                  <a:pt x="76200" y="203200"/>
                </a:cubicBezTo>
                <a:cubicBezTo>
                  <a:pt x="62181" y="203200"/>
                  <a:pt x="50800" y="214581"/>
                  <a:pt x="50800" y="228600"/>
                </a:cubicBezTo>
                <a:cubicBezTo>
                  <a:pt x="50800" y="242619"/>
                  <a:pt x="62181" y="254000"/>
                  <a:pt x="76200" y="254000"/>
                </a:cubicBezTo>
                <a:cubicBezTo>
                  <a:pt x="90219" y="254000"/>
                  <a:pt x="101600" y="242619"/>
                  <a:pt x="101600" y="228600"/>
                </a:cubicBezTo>
                <a:close/>
                <a:moveTo>
                  <a:pt x="101600" y="152400"/>
                </a:moveTo>
                <a:cubicBezTo>
                  <a:pt x="115619" y="152400"/>
                  <a:pt x="127000" y="141019"/>
                  <a:pt x="127000" y="127000"/>
                </a:cubicBezTo>
                <a:cubicBezTo>
                  <a:pt x="127000" y="112981"/>
                  <a:pt x="115619" y="101600"/>
                  <a:pt x="101600" y="101600"/>
                </a:cubicBezTo>
                <a:cubicBezTo>
                  <a:pt x="87581" y="101600"/>
                  <a:pt x="76200" y="112981"/>
                  <a:pt x="76200" y="127000"/>
                </a:cubicBezTo>
                <a:cubicBezTo>
                  <a:pt x="76200" y="141019"/>
                  <a:pt x="87581" y="152400"/>
                  <a:pt x="101600" y="152400"/>
                </a:cubicBezTo>
                <a:close/>
                <a:moveTo>
                  <a:pt x="228600" y="76200"/>
                </a:moveTo>
                <a:cubicBezTo>
                  <a:pt x="228600" y="62181"/>
                  <a:pt x="217219" y="50800"/>
                  <a:pt x="203200" y="50800"/>
                </a:cubicBezTo>
                <a:cubicBezTo>
                  <a:pt x="189181" y="50800"/>
                  <a:pt x="177800" y="62181"/>
                  <a:pt x="177800" y="76200"/>
                </a:cubicBezTo>
                <a:cubicBezTo>
                  <a:pt x="177800" y="90219"/>
                  <a:pt x="189181" y="101600"/>
                  <a:pt x="203200" y="101600"/>
                </a:cubicBezTo>
                <a:cubicBezTo>
                  <a:pt x="217219" y="101600"/>
                  <a:pt x="228600" y="90219"/>
                  <a:pt x="228600" y="76200"/>
                </a:cubicBezTo>
                <a:close/>
                <a:moveTo>
                  <a:pt x="304800" y="152400"/>
                </a:moveTo>
                <a:cubicBezTo>
                  <a:pt x="318819" y="152400"/>
                  <a:pt x="330200" y="141019"/>
                  <a:pt x="330200" y="127000"/>
                </a:cubicBezTo>
                <a:cubicBezTo>
                  <a:pt x="330200" y="112981"/>
                  <a:pt x="318819" y="101600"/>
                  <a:pt x="304800" y="101600"/>
                </a:cubicBezTo>
                <a:cubicBezTo>
                  <a:pt x="290781" y="101600"/>
                  <a:pt x="279400" y="112981"/>
                  <a:pt x="279400" y="127000"/>
                </a:cubicBezTo>
                <a:cubicBezTo>
                  <a:pt x="279400" y="141019"/>
                  <a:pt x="290781" y="152400"/>
                  <a:pt x="304800" y="152400"/>
                </a:cubicBezTo>
                <a:close/>
              </a:path>
            </a:pathLst>
          </a:cu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6" name="Text 14"/>
          <p:cNvSpPr/>
          <p:nvPr/>
        </p:nvSpPr>
        <p:spPr>
          <a:xfrm>
            <a:off x="11112500" y="5207000"/>
            <a:ext cx="4064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Стильный дизайн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1112500" y="5588000"/>
            <a:ext cx="4064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FFFFFF">
                    <a:alpha val="66667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Гармонично впишется в любой интерьер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62000" y="6858000"/>
            <a:ext cx="14732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FFFF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Требует профессиональной установки с подключением к канализации. Окупается комфортом и защитой бытовой техники от накипи.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62000" y="8255000"/>
            <a:ext cx="7620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FFFFFF">
                    <a:alpha val="37647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Источник: </a:t>
            </a:r>
            <a:r>
              <a:rPr lang="en-US" sz="1200" u="sng" dirty="0">
                <a:solidFill>
                  <a:srgbClr val="FFFFFF">
                    <a:alpha val="37647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omnifilter.ru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dfjauf2wls5lq/mnt/agents/output/siberia_home/images/6_Water_droplets_blue_abstract_background.png"/>
          <p:cNvPicPr>
            <a:picLocks noChangeAspect="1"/>
          </p:cNvPicPr>
          <p:nvPr/>
        </p:nvPicPr>
        <p:blipFill>
          <a:blip r:embed="rId3"/>
          <a:srcRect t="7779" b="7779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flip="none" rotWithShape="1">
            <a:gsLst>
              <a:gs pos="0">
                <a:srgbClr val="1B3A4B">
                  <a:alpha val="53000"/>
                </a:srgbClr>
              </a:gs>
              <a:gs pos="40000">
                <a:srgbClr val="1B3A4B">
                  <a:alpha val="80000"/>
                </a:srgbClr>
              </a:gs>
              <a:gs pos="100000">
                <a:srgbClr val="1B3A4B">
                  <a:alpha val="94000"/>
                </a:srgbClr>
              </a:gs>
            </a:gsLst>
            <a:lin ang="5400000" scaled="1"/>
          </a:gra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1778000" y="3048000"/>
            <a:ext cx="127000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600" kern="0" spc="6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SIBERIA HOME</a:t>
            </a:r>
            <a:endParaRPr lang="en-US" sz="5600" dirty="0"/>
          </a:p>
        </p:txBody>
      </p:sp>
      <p:sp>
        <p:nvSpPr>
          <p:cNvPr id="5" name="Shape 2"/>
          <p:cNvSpPr/>
          <p:nvPr/>
        </p:nvSpPr>
        <p:spPr>
          <a:xfrm>
            <a:off x="6858000" y="4318000"/>
            <a:ext cx="2540000" cy="254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3048000" y="4699000"/>
            <a:ext cx="1016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Комфорт мягкой воды каждый день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953000" y="55880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kern="0" spc="300" dirty="0">
                <a:solidFill>
                  <a:srgbClr val="FFFFFF">
                    <a:alpha val="37647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OMNIFILTER.RU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016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kern="0" spc="400" dirty="0">
                <a:solidFill>
                  <a:srgbClr val="7A8B9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CONTENTS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762000" y="1524000"/>
            <a:ext cx="508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000" kern="0" spc="1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Содержание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762000" y="2413000"/>
            <a:ext cx="1016000" cy="381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Text 3"/>
          <p:cNvSpPr/>
          <p:nvPr/>
        </p:nvSpPr>
        <p:spPr>
          <a:xfrm>
            <a:off x="762000" y="3048000"/>
            <a:ext cx="889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B8733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778000" y="31115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 продукте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778000" y="35306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Компактное решение для борьбы с жесткой водой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762000" y="4127500"/>
            <a:ext cx="6096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" name="Text 7"/>
          <p:cNvSpPr/>
          <p:nvPr/>
        </p:nvSpPr>
        <p:spPr>
          <a:xfrm>
            <a:off x="762000" y="4445000"/>
            <a:ext cx="889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B8733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778000" y="45085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Технические характеристики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778000" y="49276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Технология и производительность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762000" y="5524500"/>
            <a:ext cx="6096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3" name="Text 11"/>
          <p:cNvSpPr/>
          <p:nvPr/>
        </p:nvSpPr>
        <p:spPr>
          <a:xfrm>
            <a:off x="762000" y="5842000"/>
            <a:ext cx="889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B8733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778000" y="59055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Умные функции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778000" y="63246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Интеллектуальные решения для комфорта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762000" y="6921500"/>
            <a:ext cx="6096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7" name="Text 15"/>
          <p:cNvSpPr/>
          <p:nvPr/>
        </p:nvSpPr>
        <p:spPr>
          <a:xfrm>
            <a:off x="762000" y="7239000"/>
            <a:ext cx="889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B8733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778000" y="73025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Установка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778000" y="77216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Требования и рекомендации по монтажу</a:t>
            </a:r>
            <a:endParaRPr lang="en-US" sz="1400" dirty="0"/>
          </a:p>
        </p:txBody>
      </p:sp>
      <p:pic>
        <p:nvPicPr>
          <p:cNvPr id="20" name="Image 0" descr="https://kimi-img.moonshot.cn/pub/slides/okc/dfjauf2wls5lq/mnt/agents/output/siberia_home/images/6_Water_droplets_blue_abstract_background.png"/>
          <p:cNvPicPr>
            <a:picLocks noChangeAspect="1"/>
          </p:cNvPicPr>
          <p:nvPr/>
        </p:nvPicPr>
        <p:blipFill>
          <a:blip r:embed="rId3"/>
          <a:srcRect l="17768" r="17768"/>
          <a:stretch/>
        </p:blipFill>
        <p:spPr>
          <a:xfrm>
            <a:off x="7874000" y="635000"/>
            <a:ext cx="7620000" cy="7874000"/>
          </a:xfrm>
          <a:prstGeom prst="rect">
            <a:avLst/>
          </a:prstGeom>
        </p:spPr>
      </p:pic>
      <p:sp>
        <p:nvSpPr>
          <p:cNvPr id="21" name="Shape 18"/>
          <p:cNvSpPr/>
          <p:nvPr/>
        </p:nvSpPr>
        <p:spPr>
          <a:xfrm>
            <a:off x="7874000" y="635000"/>
            <a:ext cx="7620000" cy="7874000"/>
          </a:xfrm>
          <a:prstGeom prst="rect">
            <a:avLst/>
          </a:prstGeom>
          <a:gradFill flip="none" rotWithShape="1">
            <a:gsLst>
              <a:gs pos="0">
                <a:srgbClr val="F5F3EF">
                  <a:alpha val="94000"/>
                </a:srgbClr>
              </a:gs>
              <a:gs pos="30000">
                <a:srgbClr val="F5F3EF">
                  <a:alpha val="50000"/>
                </a:srgbClr>
              </a:gs>
              <a:gs pos="100000">
                <a:srgbClr val="F5F3EF">
                  <a:alpha val="0"/>
                </a:srgbClr>
              </a:gs>
            </a:gsLst>
            <a:lin ang="0" scaled="1"/>
          </a:gradFill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dfjauf2wls5lq/mnt/agents/output/siberia_home/images/4_Clear_water_drops_on_a_blue_surface.png"/>
          <p:cNvPicPr>
            <a:picLocks noChangeAspect="1"/>
          </p:cNvPicPr>
          <p:nvPr/>
        </p:nvPicPr>
        <p:blipFill>
          <a:blip r:embed="rId3"/>
          <a:srcRect t="7880" b="788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flip="none" rotWithShape="1">
            <a:gsLst>
              <a:gs pos="0">
                <a:srgbClr val="1B3A4B">
                  <a:alpha val="94000"/>
                </a:srgbClr>
              </a:gs>
              <a:gs pos="60000">
                <a:srgbClr val="1B3A4B">
                  <a:alpha val="82000"/>
                </a:srgbClr>
              </a:gs>
              <a:gs pos="100000">
                <a:srgbClr val="1B3A4B">
                  <a:alpha val="50000"/>
                </a:srgbClr>
              </a:gs>
            </a:gsLst>
            <a:lin ang="0" scaled="1"/>
          </a:gra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762000" y="2032000"/>
            <a:ext cx="5080000" cy="203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2000" kern="0" spc="200" dirty="0">
                <a:solidFill>
                  <a:srgbClr val="FFFFFF">
                    <a:alpha val="18824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2000" dirty="0"/>
          </a:p>
        </p:txBody>
      </p:sp>
      <p:sp>
        <p:nvSpPr>
          <p:cNvPr id="5" name="Shape 2"/>
          <p:cNvSpPr/>
          <p:nvPr/>
        </p:nvSpPr>
        <p:spPr>
          <a:xfrm>
            <a:off x="762000" y="4318000"/>
            <a:ext cx="1270000" cy="381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762000" y="4699000"/>
            <a:ext cx="762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kern="0" spc="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 ПРОДУКТЕ</a:t>
            </a:r>
            <a:endParaRPr lang="en-US" sz="4800" dirty="0"/>
          </a:p>
        </p:txBody>
      </p:sp>
      <p:sp>
        <p:nvSpPr>
          <p:cNvPr id="7" name="Text 4"/>
          <p:cNvSpPr/>
          <p:nvPr/>
        </p:nvSpPr>
        <p:spPr>
          <a:xfrm>
            <a:off x="762000" y="5715000"/>
            <a:ext cx="762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>
                    <a:alpha val="66667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Компактное решение для борьбы с жесткой водой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635000"/>
            <a:ext cx="7620000" cy="584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400" kern="0" spc="1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Siberia Home — обзор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762000" y="1371600"/>
            <a:ext cx="635000" cy="508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2"/>
          <p:cNvSpPr/>
          <p:nvPr/>
        </p:nvSpPr>
        <p:spPr>
          <a:xfrm>
            <a:off x="762000" y="1714500"/>
            <a:ext cx="7366000" cy="16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800" dirty="0">
                <a:solidFill>
                  <a:srgbClr val="1E1E1E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Компактное кабинетное устройство для борьбы с жесткой водой в квартирах и частных домах. Современный дизайн, богатая комплектация и впечатляющие характеристики.</a:t>
            </a:r>
            <a:endParaRPr lang="en-US" sz="20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800" dirty="0">
                <a:solidFill>
                  <a:srgbClr val="1E1E1E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Производство по заказу российской компании.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62000" y="3683000"/>
            <a:ext cx="2032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B8733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600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762000" y="4216400"/>
            <a:ext cx="2032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литров в час производительность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048000" y="3683000"/>
            <a:ext cx="2032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B8733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1–6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3048000" y="4216400"/>
            <a:ext cx="2032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бар рабочее давление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34000" y="3683000"/>
            <a:ext cx="2032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B8733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13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5334000" y="4216400"/>
            <a:ext cx="2032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кг вес устройства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762000" y="5080000"/>
            <a:ext cx="6858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2" name="Text 10"/>
          <p:cNvSpPr/>
          <p:nvPr/>
        </p:nvSpPr>
        <p:spPr>
          <a:xfrm>
            <a:off x="762000" y="5334000"/>
            <a:ext cx="2032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B8733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4,8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62000" y="5867400"/>
            <a:ext cx="2032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л ионообменной смолы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048000" y="5334000"/>
            <a:ext cx="2032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B8733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3048000" y="5867400"/>
            <a:ext cx="2032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мг-экв/л макс. жесткость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334000" y="5334000"/>
            <a:ext cx="2032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B8733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1/2"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5334000" y="5867400"/>
            <a:ext cx="2032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дюйма присоединение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762000" y="6985000"/>
            <a:ext cx="7366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Источник: </a:t>
            </a:r>
            <a:r>
              <a:rPr lang="en-US" sz="1400" u="sng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omnifilter.ru</a:t>
            </a:r>
            <a:endParaRPr lang="en-US" sz="1400" dirty="0"/>
          </a:p>
        </p:txBody>
      </p:sp>
      <p:pic>
        <p:nvPicPr>
          <p:cNvPr id="22" name="Рисунок 21" descr="Изображение выглядит как стена, в помещении, ванная, ван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1D503F6-0B7C-60F6-54D9-2FFEBF761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139" y="1219200"/>
            <a:ext cx="6351447" cy="63514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dfjauf2wls5lq/mnt/agents/output/siberia_home/images/10_Blue_water_drops_Images_Free_Download.png"/>
          <p:cNvPicPr>
            <a:picLocks noChangeAspect="1"/>
          </p:cNvPicPr>
          <p:nvPr/>
        </p:nvPicPr>
        <p:blipFill>
          <a:blip r:embed="rId3"/>
          <a:srcRect t="7784" b="7784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flip="none" rotWithShape="1">
            <a:gsLst>
              <a:gs pos="0">
                <a:srgbClr val="1B3A4B">
                  <a:alpha val="94000"/>
                </a:srgbClr>
              </a:gs>
              <a:gs pos="60000">
                <a:srgbClr val="1B3A4B">
                  <a:alpha val="82000"/>
                </a:srgbClr>
              </a:gs>
              <a:gs pos="100000">
                <a:srgbClr val="1B3A4B">
                  <a:alpha val="50000"/>
                </a:srgbClr>
              </a:gs>
            </a:gsLst>
            <a:lin ang="0" scaled="1"/>
          </a:gra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762000" y="2032000"/>
            <a:ext cx="5080000" cy="203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2000" kern="0" spc="200" dirty="0">
                <a:solidFill>
                  <a:srgbClr val="FFFFFF">
                    <a:alpha val="18824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2000" dirty="0"/>
          </a:p>
        </p:txBody>
      </p:sp>
      <p:sp>
        <p:nvSpPr>
          <p:cNvPr id="5" name="Shape 2"/>
          <p:cNvSpPr/>
          <p:nvPr/>
        </p:nvSpPr>
        <p:spPr>
          <a:xfrm>
            <a:off x="762000" y="4318000"/>
            <a:ext cx="1270000" cy="381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762000" y="4699000"/>
            <a:ext cx="1143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800" kern="0" spc="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ТЕХНИЧЕСКИЕ ХАРАКТЕРИСТИКИ</a:t>
            </a:r>
            <a:endParaRPr lang="en-US" sz="4800" dirty="0"/>
          </a:p>
        </p:txBody>
      </p:sp>
      <p:sp>
        <p:nvSpPr>
          <p:cNvPr id="7" name="Text 4"/>
          <p:cNvSpPr/>
          <p:nvPr/>
        </p:nvSpPr>
        <p:spPr>
          <a:xfrm>
            <a:off x="762000" y="5715000"/>
            <a:ext cx="762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>
                    <a:alpha val="66667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Технология и производительность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635000"/>
            <a:ext cx="7620000" cy="584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400" kern="0" spc="1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Технические параметры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762000" y="1371600"/>
            <a:ext cx="635000" cy="508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0" y="1778000"/>
          <a:ext cx="8890000" cy="6096000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dirty="0">
                          <a:solidFill>
                            <a:srgbClr val="FFFFFF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Параметр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4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dirty="0">
                          <a:solidFill>
                            <a:srgbClr val="FFFFFF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Значение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Принцип работы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Ионный обмен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Производительность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600 литров в час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Рабочее давление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1–6 бар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Температура воды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5–70 °C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Габариты (Ш×Г×В)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340 × 195 × 540 мм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Объем смолы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4,8 л (Катиллакс Soft)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Присоединительный размер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E1E1E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1/2 дюйма</a:t>
                      </a:r>
                      <a:endParaRPr lang="en-US" sz="16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hape 2"/>
          <p:cNvSpPr/>
          <p:nvPr/>
        </p:nvSpPr>
        <p:spPr>
          <a:xfrm>
            <a:off x="10160000" y="1778000"/>
            <a:ext cx="5334000" cy="6096000"/>
          </a:xfrm>
          <a:prstGeom prst="rect">
            <a:avLst/>
          </a:prstGeom>
          <a:solidFill>
            <a:srgbClr val="EDEA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Shape 3"/>
          <p:cNvSpPr/>
          <p:nvPr/>
        </p:nvSpPr>
        <p:spPr>
          <a:xfrm>
            <a:off x="12192000" y="2540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611088" y="184696"/>
                </a:moveTo>
                <a:cubicBezTo>
                  <a:pt x="641896" y="207913"/>
                  <a:pt x="679549" y="230386"/>
                  <a:pt x="721519" y="236041"/>
                </a:cubicBezTo>
                <a:cubicBezTo>
                  <a:pt x="741015" y="238720"/>
                  <a:pt x="759023" y="224879"/>
                  <a:pt x="761702" y="205383"/>
                </a:cubicBezTo>
                <a:cubicBezTo>
                  <a:pt x="764381" y="185886"/>
                  <a:pt x="750540" y="167878"/>
                  <a:pt x="731044" y="165199"/>
                </a:cubicBezTo>
                <a:cubicBezTo>
                  <a:pt x="707380" y="162074"/>
                  <a:pt x="681633" y="148382"/>
                  <a:pt x="654100" y="127695"/>
                </a:cubicBezTo>
                <a:cubicBezTo>
                  <a:pt x="596950" y="84534"/>
                  <a:pt x="519410" y="84534"/>
                  <a:pt x="462111" y="127695"/>
                </a:cubicBezTo>
                <a:cubicBezTo>
                  <a:pt x="426393" y="154632"/>
                  <a:pt x="401538" y="166836"/>
                  <a:pt x="381000" y="166836"/>
                </a:cubicBezTo>
                <a:cubicBezTo>
                  <a:pt x="360462" y="166836"/>
                  <a:pt x="335607" y="154632"/>
                  <a:pt x="299889" y="127695"/>
                </a:cubicBezTo>
                <a:cubicBezTo>
                  <a:pt x="242739" y="84534"/>
                  <a:pt x="165199" y="84534"/>
                  <a:pt x="107900" y="127695"/>
                </a:cubicBezTo>
                <a:cubicBezTo>
                  <a:pt x="80367" y="148382"/>
                  <a:pt x="54620" y="162074"/>
                  <a:pt x="30956" y="165199"/>
                </a:cubicBezTo>
                <a:cubicBezTo>
                  <a:pt x="11460" y="167878"/>
                  <a:pt x="-2381" y="185738"/>
                  <a:pt x="298" y="205383"/>
                </a:cubicBezTo>
                <a:cubicBezTo>
                  <a:pt x="2977" y="225028"/>
                  <a:pt x="20836" y="238720"/>
                  <a:pt x="40481" y="236041"/>
                </a:cubicBezTo>
                <a:cubicBezTo>
                  <a:pt x="82451" y="230386"/>
                  <a:pt x="120253" y="207913"/>
                  <a:pt x="150912" y="184696"/>
                </a:cubicBezTo>
                <a:cubicBezTo>
                  <a:pt x="182612" y="160734"/>
                  <a:pt x="225177" y="160734"/>
                  <a:pt x="256877" y="184696"/>
                </a:cubicBezTo>
                <a:cubicBezTo>
                  <a:pt x="292894" y="211931"/>
                  <a:pt x="334714" y="238125"/>
                  <a:pt x="381000" y="238125"/>
                </a:cubicBezTo>
                <a:cubicBezTo>
                  <a:pt x="427286" y="238125"/>
                  <a:pt x="468957" y="211782"/>
                  <a:pt x="505123" y="184696"/>
                </a:cubicBezTo>
                <a:cubicBezTo>
                  <a:pt x="536823" y="160734"/>
                  <a:pt x="579388" y="160734"/>
                  <a:pt x="611088" y="184696"/>
                </a:cubicBezTo>
                <a:close/>
                <a:moveTo>
                  <a:pt x="611088" y="399008"/>
                </a:moveTo>
                <a:cubicBezTo>
                  <a:pt x="641896" y="422225"/>
                  <a:pt x="679549" y="444698"/>
                  <a:pt x="721519" y="450354"/>
                </a:cubicBezTo>
                <a:cubicBezTo>
                  <a:pt x="741015" y="453033"/>
                  <a:pt x="759023" y="439192"/>
                  <a:pt x="761702" y="419695"/>
                </a:cubicBezTo>
                <a:cubicBezTo>
                  <a:pt x="764381" y="400199"/>
                  <a:pt x="750540" y="382191"/>
                  <a:pt x="731044" y="379512"/>
                </a:cubicBezTo>
                <a:cubicBezTo>
                  <a:pt x="707380" y="376386"/>
                  <a:pt x="681633" y="362694"/>
                  <a:pt x="654100" y="342007"/>
                </a:cubicBezTo>
                <a:cubicBezTo>
                  <a:pt x="596950" y="298847"/>
                  <a:pt x="519410" y="298847"/>
                  <a:pt x="462111" y="342007"/>
                </a:cubicBezTo>
                <a:cubicBezTo>
                  <a:pt x="426393" y="368945"/>
                  <a:pt x="401538" y="381149"/>
                  <a:pt x="381000" y="381149"/>
                </a:cubicBezTo>
                <a:cubicBezTo>
                  <a:pt x="360462" y="381149"/>
                  <a:pt x="335607" y="368945"/>
                  <a:pt x="299889" y="342007"/>
                </a:cubicBezTo>
                <a:cubicBezTo>
                  <a:pt x="242739" y="298847"/>
                  <a:pt x="165199" y="298847"/>
                  <a:pt x="107900" y="342007"/>
                </a:cubicBezTo>
                <a:cubicBezTo>
                  <a:pt x="80367" y="362694"/>
                  <a:pt x="54620" y="376386"/>
                  <a:pt x="30956" y="379512"/>
                </a:cubicBezTo>
                <a:cubicBezTo>
                  <a:pt x="11460" y="382042"/>
                  <a:pt x="-2381" y="400050"/>
                  <a:pt x="298" y="419695"/>
                </a:cubicBezTo>
                <a:cubicBezTo>
                  <a:pt x="2977" y="439341"/>
                  <a:pt x="20836" y="453033"/>
                  <a:pt x="40481" y="450354"/>
                </a:cubicBezTo>
                <a:cubicBezTo>
                  <a:pt x="82451" y="444698"/>
                  <a:pt x="120253" y="422225"/>
                  <a:pt x="150912" y="399008"/>
                </a:cubicBezTo>
                <a:cubicBezTo>
                  <a:pt x="182612" y="375047"/>
                  <a:pt x="225177" y="375047"/>
                  <a:pt x="256877" y="399008"/>
                </a:cubicBezTo>
                <a:cubicBezTo>
                  <a:pt x="292894" y="426244"/>
                  <a:pt x="334714" y="452438"/>
                  <a:pt x="381000" y="452438"/>
                </a:cubicBezTo>
                <a:cubicBezTo>
                  <a:pt x="427286" y="452438"/>
                  <a:pt x="468957" y="426095"/>
                  <a:pt x="505123" y="399008"/>
                </a:cubicBezTo>
                <a:cubicBezTo>
                  <a:pt x="536823" y="375047"/>
                  <a:pt x="579388" y="375047"/>
                  <a:pt x="611088" y="399008"/>
                </a:cubicBezTo>
                <a:close/>
                <a:moveTo>
                  <a:pt x="505123" y="613321"/>
                </a:moveTo>
                <a:cubicBezTo>
                  <a:pt x="536823" y="589359"/>
                  <a:pt x="579388" y="589359"/>
                  <a:pt x="611088" y="613321"/>
                </a:cubicBezTo>
                <a:cubicBezTo>
                  <a:pt x="641896" y="636538"/>
                  <a:pt x="679549" y="659011"/>
                  <a:pt x="721519" y="664666"/>
                </a:cubicBezTo>
                <a:cubicBezTo>
                  <a:pt x="741015" y="667345"/>
                  <a:pt x="759023" y="653504"/>
                  <a:pt x="761702" y="634008"/>
                </a:cubicBezTo>
                <a:cubicBezTo>
                  <a:pt x="764381" y="614511"/>
                  <a:pt x="750540" y="596503"/>
                  <a:pt x="731044" y="593824"/>
                </a:cubicBezTo>
                <a:cubicBezTo>
                  <a:pt x="707380" y="590699"/>
                  <a:pt x="681633" y="577007"/>
                  <a:pt x="654100" y="556320"/>
                </a:cubicBezTo>
                <a:cubicBezTo>
                  <a:pt x="596950" y="513159"/>
                  <a:pt x="519410" y="513159"/>
                  <a:pt x="462111" y="556320"/>
                </a:cubicBezTo>
                <a:cubicBezTo>
                  <a:pt x="426393" y="583257"/>
                  <a:pt x="401538" y="595461"/>
                  <a:pt x="381000" y="595461"/>
                </a:cubicBezTo>
                <a:cubicBezTo>
                  <a:pt x="360462" y="595461"/>
                  <a:pt x="335607" y="583257"/>
                  <a:pt x="299889" y="556320"/>
                </a:cubicBezTo>
                <a:cubicBezTo>
                  <a:pt x="242739" y="513159"/>
                  <a:pt x="165199" y="513159"/>
                  <a:pt x="107900" y="556320"/>
                </a:cubicBezTo>
                <a:cubicBezTo>
                  <a:pt x="80367" y="577007"/>
                  <a:pt x="54620" y="590699"/>
                  <a:pt x="30956" y="593824"/>
                </a:cubicBezTo>
                <a:cubicBezTo>
                  <a:pt x="11460" y="596503"/>
                  <a:pt x="-2381" y="614363"/>
                  <a:pt x="298" y="634008"/>
                </a:cubicBezTo>
                <a:cubicBezTo>
                  <a:pt x="2977" y="653653"/>
                  <a:pt x="20836" y="667345"/>
                  <a:pt x="40481" y="664666"/>
                </a:cubicBezTo>
                <a:cubicBezTo>
                  <a:pt x="82451" y="659011"/>
                  <a:pt x="120253" y="636538"/>
                  <a:pt x="150912" y="613321"/>
                </a:cubicBezTo>
                <a:cubicBezTo>
                  <a:pt x="182612" y="589359"/>
                  <a:pt x="225177" y="589359"/>
                  <a:pt x="256877" y="613321"/>
                </a:cubicBezTo>
                <a:cubicBezTo>
                  <a:pt x="292894" y="640556"/>
                  <a:pt x="334714" y="666750"/>
                  <a:pt x="381000" y="666750"/>
                </a:cubicBezTo>
                <a:cubicBezTo>
                  <a:pt x="427286" y="666750"/>
                  <a:pt x="468957" y="640407"/>
                  <a:pt x="505123" y="613321"/>
                </a:cubicBezTo>
                <a:close/>
              </a:path>
            </a:pathLst>
          </a:custGeom>
          <a:solidFill>
            <a:srgbClr val="1B3A4B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4"/>
          <p:cNvSpPr/>
          <p:nvPr/>
        </p:nvSpPr>
        <p:spPr>
          <a:xfrm>
            <a:off x="10541000" y="3683000"/>
            <a:ext cx="4572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Технология ионного обмена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0541000" y="4318000"/>
            <a:ext cx="45720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60000"/>
              </a:lnSpc>
            </a:pPr>
            <a:r>
              <a:rPr lang="en-US" sz="1800" dirty="0">
                <a:solidFill>
                  <a:srgbClr val="1E1E1E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Вода проходит через колонку с ионообменной смолой Катиллакс Soft, которая эффективно удаляет ионы кальция и магния, обеспечивая мягкую воду во всем доме.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541000" y="6858000"/>
            <a:ext cx="4572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7A8B9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Максимальная жесткость: </a:t>
            </a:r>
            <a:r>
              <a:rPr lang="en-US" sz="1400" b="1" dirty="0">
                <a:solidFill>
                  <a:srgbClr val="B87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 мг-экв/л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762000" y="8128000"/>
            <a:ext cx="8890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Источник: </a:t>
            </a:r>
            <a:r>
              <a:rPr lang="en-US" sz="1400" u="sng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omnifilter.ru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dfjauf2wls5lq/mnt/agents/output/siberia_home/images/9_Abstract_blue_color_water_splashing.png"/>
          <p:cNvPicPr>
            <a:picLocks noChangeAspect="1"/>
          </p:cNvPicPr>
          <p:nvPr/>
        </p:nvPicPr>
        <p:blipFill>
          <a:blip r:embed="rId3"/>
          <a:srcRect t="7779" b="7779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flip="none" rotWithShape="1">
            <a:gsLst>
              <a:gs pos="0">
                <a:srgbClr val="1B3A4B">
                  <a:alpha val="94000"/>
                </a:srgbClr>
              </a:gs>
              <a:gs pos="60000">
                <a:srgbClr val="1B3A4B">
                  <a:alpha val="82000"/>
                </a:srgbClr>
              </a:gs>
              <a:gs pos="100000">
                <a:srgbClr val="1B3A4B">
                  <a:alpha val="50000"/>
                </a:srgbClr>
              </a:gs>
            </a:gsLst>
            <a:lin ang="0" scaled="1"/>
          </a:gra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762000" y="2032000"/>
            <a:ext cx="5080000" cy="203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2000" kern="0" spc="200" dirty="0">
                <a:solidFill>
                  <a:srgbClr val="FFFFFF">
                    <a:alpha val="18824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2000" dirty="0"/>
          </a:p>
        </p:txBody>
      </p:sp>
      <p:sp>
        <p:nvSpPr>
          <p:cNvPr id="5" name="Shape 2"/>
          <p:cNvSpPr/>
          <p:nvPr/>
        </p:nvSpPr>
        <p:spPr>
          <a:xfrm>
            <a:off x="762000" y="4318000"/>
            <a:ext cx="1270000" cy="381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762000" y="4699000"/>
            <a:ext cx="762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kern="0" spc="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УМНЫЕ ФУНКЦИИ</a:t>
            </a:r>
            <a:endParaRPr lang="en-US" sz="4800" dirty="0"/>
          </a:p>
        </p:txBody>
      </p:sp>
      <p:sp>
        <p:nvSpPr>
          <p:cNvPr id="7" name="Text 4"/>
          <p:cNvSpPr/>
          <p:nvPr/>
        </p:nvSpPr>
        <p:spPr>
          <a:xfrm>
            <a:off x="762000" y="5715000"/>
            <a:ext cx="762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>
                    <a:alpha val="66667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Интеллектуальные решения для комфорта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635000"/>
            <a:ext cx="8890000" cy="584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400" kern="0" spc="1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Интеллектуальные возможности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762000" y="1371600"/>
            <a:ext cx="635000" cy="508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" name="Shape 2"/>
          <p:cNvSpPr/>
          <p:nvPr/>
        </p:nvSpPr>
        <p:spPr>
          <a:xfrm>
            <a:off x="762000" y="1778000"/>
            <a:ext cx="4699000" cy="3175000"/>
          </a:xfrm>
          <a:prstGeom prst="rect">
            <a:avLst/>
          </a:prstGeom>
          <a:solidFill>
            <a:srgbClr val="EDEA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Shape 3"/>
          <p:cNvSpPr/>
          <p:nvPr/>
        </p:nvSpPr>
        <p:spPr>
          <a:xfrm>
            <a:off x="1079500" y="2095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85725"/>
                </a:moveTo>
                <a:cubicBezTo>
                  <a:pt x="457200" y="130552"/>
                  <a:pt x="404426" y="197435"/>
                  <a:pt x="381655" y="224135"/>
                </a:cubicBezTo>
                <a:cubicBezTo>
                  <a:pt x="378262" y="228064"/>
                  <a:pt x="373261" y="229582"/>
                  <a:pt x="368707" y="228600"/>
                </a:cubicBezTo>
                <a:lnTo>
                  <a:pt x="285750" y="228600"/>
                </a:lnTo>
                <a:cubicBezTo>
                  <a:pt x="269944" y="228600"/>
                  <a:pt x="257175" y="241369"/>
                  <a:pt x="257175" y="257175"/>
                </a:cubicBezTo>
                <a:cubicBezTo>
                  <a:pt x="257175" y="272981"/>
                  <a:pt x="269944" y="285750"/>
                  <a:pt x="285750" y="285750"/>
                </a:cubicBezTo>
                <a:lnTo>
                  <a:pt x="371475" y="285750"/>
                </a:lnTo>
                <a:cubicBezTo>
                  <a:pt x="418802" y="285750"/>
                  <a:pt x="457200" y="324148"/>
                  <a:pt x="457200" y="371475"/>
                </a:cubicBezTo>
                <a:cubicBezTo>
                  <a:pt x="457200" y="418802"/>
                  <a:pt x="418802" y="457200"/>
                  <a:pt x="371475" y="457200"/>
                </a:cubicBezTo>
                <a:lnTo>
                  <a:pt x="124658" y="457200"/>
                </a:lnTo>
                <a:cubicBezTo>
                  <a:pt x="132427" y="448360"/>
                  <a:pt x="141893" y="437019"/>
                  <a:pt x="151448" y="424339"/>
                </a:cubicBezTo>
                <a:cubicBezTo>
                  <a:pt x="157073" y="416838"/>
                  <a:pt x="162878" y="408622"/>
                  <a:pt x="168414" y="400050"/>
                </a:cubicBezTo>
                <a:lnTo>
                  <a:pt x="371475" y="400050"/>
                </a:lnTo>
                <a:cubicBezTo>
                  <a:pt x="387281" y="400050"/>
                  <a:pt x="400050" y="387281"/>
                  <a:pt x="400050" y="371475"/>
                </a:cubicBezTo>
                <a:cubicBezTo>
                  <a:pt x="400050" y="355669"/>
                  <a:pt x="387281" y="342900"/>
                  <a:pt x="371475" y="342900"/>
                </a:cubicBezTo>
                <a:lnTo>
                  <a:pt x="285750" y="342900"/>
                </a:lnTo>
                <a:cubicBezTo>
                  <a:pt x="238423" y="342900"/>
                  <a:pt x="200025" y="304502"/>
                  <a:pt x="200025" y="257175"/>
                </a:cubicBezTo>
                <a:cubicBezTo>
                  <a:pt x="200025" y="209848"/>
                  <a:pt x="238423" y="171450"/>
                  <a:pt x="285750" y="171450"/>
                </a:cubicBezTo>
                <a:lnTo>
                  <a:pt x="321290" y="171450"/>
                </a:lnTo>
                <a:cubicBezTo>
                  <a:pt x="302538" y="143321"/>
                  <a:pt x="285750" y="110996"/>
                  <a:pt x="285750" y="85725"/>
                </a:cubicBezTo>
                <a:cubicBezTo>
                  <a:pt x="285750" y="38398"/>
                  <a:pt x="324148" y="0"/>
                  <a:pt x="371475" y="0"/>
                </a:cubicBezTo>
                <a:cubicBezTo>
                  <a:pt x="418802" y="0"/>
                  <a:pt x="457200" y="38398"/>
                  <a:pt x="457200" y="85725"/>
                </a:cubicBezTo>
                <a:close/>
                <a:moveTo>
                  <a:pt x="104567" y="436751"/>
                </a:moveTo>
                <a:cubicBezTo>
                  <a:pt x="101173" y="440591"/>
                  <a:pt x="98137" y="443984"/>
                  <a:pt x="95548" y="446842"/>
                </a:cubicBezTo>
                <a:lnTo>
                  <a:pt x="93940" y="448628"/>
                </a:lnTo>
                <a:lnTo>
                  <a:pt x="93762" y="448449"/>
                </a:lnTo>
                <a:cubicBezTo>
                  <a:pt x="88404" y="452557"/>
                  <a:pt x="80724" y="452021"/>
                  <a:pt x="75902" y="446842"/>
                </a:cubicBezTo>
                <a:cubicBezTo>
                  <a:pt x="53400" y="422374"/>
                  <a:pt x="0" y="359420"/>
                  <a:pt x="0" y="314325"/>
                </a:cubicBezTo>
                <a:cubicBezTo>
                  <a:pt x="0" y="266998"/>
                  <a:pt x="38398" y="228600"/>
                  <a:pt x="85725" y="228600"/>
                </a:cubicBezTo>
                <a:cubicBezTo>
                  <a:pt x="133052" y="228600"/>
                  <a:pt x="171450" y="266998"/>
                  <a:pt x="171450" y="314325"/>
                </a:cubicBezTo>
                <a:cubicBezTo>
                  <a:pt x="171450" y="341114"/>
                  <a:pt x="152608" y="374154"/>
                  <a:pt x="132606" y="401747"/>
                </a:cubicBezTo>
                <a:cubicBezTo>
                  <a:pt x="123051" y="414873"/>
                  <a:pt x="113228" y="426750"/>
                  <a:pt x="105102" y="436126"/>
                </a:cubicBezTo>
                <a:lnTo>
                  <a:pt x="104567" y="436751"/>
                </a:lnTo>
                <a:close/>
                <a:moveTo>
                  <a:pt x="114300" y="314325"/>
                </a:moveTo>
                <a:cubicBezTo>
                  <a:pt x="114300" y="298554"/>
                  <a:pt x="101496" y="285750"/>
                  <a:pt x="85725" y="285750"/>
                </a:cubicBezTo>
                <a:cubicBezTo>
                  <a:pt x="69954" y="285750"/>
                  <a:pt x="57150" y="298554"/>
                  <a:pt x="57150" y="314325"/>
                </a:cubicBezTo>
                <a:cubicBezTo>
                  <a:pt x="57150" y="330096"/>
                  <a:pt x="69954" y="342900"/>
                  <a:pt x="85725" y="342900"/>
                </a:cubicBezTo>
                <a:cubicBezTo>
                  <a:pt x="101496" y="342900"/>
                  <a:pt x="114300" y="330096"/>
                  <a:pt x="114300" y="314325"/>
                </a:cubicBezTo>
                <a:close/>
                <a:moveTo>
                  <a:pt x="371475" y="114300"/>
                </a:moveTo>
                <a:cubicBezTo>
                  <a:pt x="387246" y="114300"/>
                  <a:pt x="400050" y="101496"/>
                  <a:pt x="400050" y="85725"/>
                </a:cubicBezTo>
                <a:cubicBezTo>
                  <a:pt x="400050" y="69954"/>
                  <a:pt x="387246" y="57150"/>
                  <a:pt x="371475" y="57150"/>
                </a:cubicBezTo>
                <a:cubicBezTo>
                  <a:pt x="355704" y="57150"/>
                  <a:pt x="342900" y="69954"/>
                  <a:pt x="342900" y="85725"/>
                </a:cubicBezTo>
                <a:cubicBezTo>
                  <a:pt x="342900" y="101496"/>
                  <a:pt x="355704" y="114300"/>
                  <a:pt x="371475" y="114300"/>
                </a:cubicBezTo>
                <a:close/>
              </a:path>
            </a:pathLst>
          </a:cu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1079500" y="2730500"/>
            <a:ext cx="406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Автоматический байпас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79500" y="3200400"/>
            <a:ext cx="4064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Позволяет пустить воду в обход умягчителя на время обслуживания или при отключении электроэнергии.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78500" y="1778000"/>
            <a:ext cx="4699000" cy="3175000"/>
          </a:xfrm>
          <a:prstGeom prst="rect">
            <a:avLst/>
          </a:prstGeom>
          <a:solidFill>
            <a:srgbClr val="EDEA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" name="Shape 7"/>
          <p:cNvSpPr/>
          <p:nvPr/>
        </p:nvSpPr>
        <p:spPr>
          <a:xfrm>
            <a:off x="6067425" y="20955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36612" y="-22235"/>
                </a:moveTo>
                <a:cubicBezTo>
                  <a:pt x="28218" y="-30629"/>
                  <a:pt x="14645" y="-30629"/>
                  <a:pt x="6340" y="-22235"/>
                </a:cubicBezTo>
                <a:cubicBezTo>
                  <a:pt x="-1965" y="-13841"/>
                  <a:pt x="-2054" y="-268"/>
                  <a:pt x="6251" y="8126"/>
                </a:cubicBezTo>
                <a:lnTo>
                  <a:pt x="477738" y="479614"/>
                </a:lnTo>
                <a:cubicBezTo>
                  <a:pt x="486132" y="488007"/>
                  <a:pt x="499705" y="488007"/>
                  <a:pt x="508010" y="479614"/>
                </a:cubicBezTo>
                <a:cubicBezTo>
                  <a:pt x="516315" y="471220"/>
                  <a:pt x="516404" y="457646"/>
                  <a:pt x="508010" y="449342"/>
                </a:cubicBezTo>
                <a:lnTo>
                  <a:pt x="413980" y="355223"/>
                </a:lnTo>
                <a:cubicBezTo>
                  <a:pt x="423356" y="333970"/>
                  <a:pt x="428625" y="310485"/>
                  <a:pt x="428625" y="285750"/>
                </a:cubicBezTo>
                <a:cubicBezTo>
                  <a:pt x="428625" y="204311"/>
                  <a:pt x="312360" y="40987"/>
                  <a:pt x="279856" y="-3125"/>
                </a:cubicBezTo>
                <a:cubicBezTo>
                  <a:pt x="274588" y="-10269"/>
                  <a:pt x="266283" y="-14287"/>
                  <a:pt x="257354" y="-14287"/>
                </a:cubicBezTo>
                <a:lnTo>
                  <a:pt x="256996" y="-14287"/>
                </a:lnTo>
                <a:cubicBezTo>
                  <a:pt x="248067" y="-14287"/>
                  <a:pt x="239762" y="-10269"/>
                  <a:pt x="234494" y="-3125"/>
                </a:cubicBezTo>
                <a:cubicBezTo>
                  <a:pt x="220563" y="15806"/>
                  <a:pt x="191185" y="56614"/>
                  <a:pt x="162252" y="103495"/>
                </a:cubicBezTo>
                <a:lnTo>
                  <a:pt x="36612" y="-22235"/>
                </a:lnTo>
                <a:close/>
                <a:moveTo>
                  <a:pt x="118765" y="181094"/>
                </a:moveTo>
                <a:cubicBezTo>
                  <a:pt x="99477" y="220206"/>
                  <a:pt x="85725" y="257800"/>
                  <a:pt x="85725" y="285750"/>
                </a:cubicBezTo>
                <a:cubicBezTo>
                  <a:pt x="85725" y="380405"/>
                  <a:pt x="162520" y="457200"/>
                  <a:pt x="257175" y="457200"/>
                </a:cubicBezTo>
                <a:cubicBezTo>
                  <a:pt x="295930" y="457200"/>
                  <a:pt x="331649" y="444341"/>
                  <a:pt x="360313" y="422731"/>
                </a:cubicBezTo>
                <a:lnTo>
                  <a:pt x="118765" y="181094"/>
                </a:lnTo>
                <a:close/>
              </a:path>
            </a:pathLst>
          </a:cu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0" name="Text 8"/>
          <p:cNvSpPr/>
          <p:nvPr/>
        </p:nvSpPr>
        <p:spPr>
          <a:xfrm>
            <a:off x="6096000" y="2730500"/>
            <a:ext cx="406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Датчик протечки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96000" y="3200400"/>
            <a:ext cx="4064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Автоматически перекрывает подачу воды при обнаружении протечки внутри корпуса.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0795000" y="1778000"/>
            <a:ext cx="4699000" cy="3175000"/>
          </a:xfrm>
          <a:prstGeom prst="rect">
            <a:avLst/>
          </a:prstGeom>
          <a:solidFill>
            <a:srgbClr val="EDEA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3" name="Shape 11"/>
          <p:cNvSpPr/>
          <p:nvPr/>
        </p:nvSpPr>
        <p:spPr>
          <a:xfrm>
            <a:off x="11112500" y="2095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00293" y="-2232"/>
                </a:moveTo>
                <a:cubicBezTo>
                  <a:pt x="217974" y="-12412"/>
                  <a:pt x="239762" y="-12412"/>
                  <a:pt x="257443" y="-2232"/>
                </a:cubicBezTo>
                <a:lnTo>
                  <a:pt x="414516" y="88404"/>
                </a:lnTo>
                <a:cubicBezTo>
                  <a:pt x="432197" y="98584"/>
                  <a:pt x="443091" y="117515"/>
                  <a:pt x="443091" y="137874"/>
                </a:cubicBezTo>
                <a:lnTo>
                  <a:pt x="443091" y="319147"/>
                </a:lnTo>
                <a:cubicBezTo>
                  <a:pt x="443091" y="339596"/>
                  <a:pt x="432197" y="358438"/>
                  <a:pt x="414516" y="368617"/>
                </a:cubicBezTo>
                <a:lnTo>
                  <a:pt x="257443" y="459432"/>
                </a:lnTo>
                <a:cubicBezTo>
                  <a:pt x="239762" y="469612"/>
                  <a:pt x="217974" y="469612"/>
                  <a:pt x="200293" y="459432"/>
                </a:cubicBezTo>
                <a:lnTo>
                  <a:pt x="43309" y="368796"/>
                </a:lnTo>
                <a:cubicBezTo>
                  <a:pt x="25628" y="358616"/>
                  <a:pt x="14734" y="339685"/>
                  <a:pt x="14734" y="319326"/>
                </a:cubicBezTo>
                <a:lnTo>
                  <a:pt x="14734" y="138053"/>
                </a:lnTo>
                <a:cubicBezTo>
                  <a:pt x="14734" y="117604"/>
                  <a:pt x="25628" y="98762"/>
                  <a:pt x="43309" y="88583"/>
                </a:cubicBezTo>
                <a:lnTo>
                  <a:pt x="200293" y="-2232"/>
                </a:lnTo>
                <a:close/>
                <a:moveTo>
                  <a:pt x="385852" y="319236"/>
                </a:moveTo>
                <a:lnTo>
                  <a:pt x="385852" y="170914"/>
                </a:lnTo>
                <a:lnTo>
                  <a:pt x="257443" y="245031"/>
                </a:lnTo>
                <a:lnTo>
                  <a:pt x="257443" y="393353"/>
                </a:lnTo>
                <a:lnTo>
                  <a:pt x="385852" y="319236"/>
                </a:lnTo>
                <a:close/>
              </a:path>
            </a:pathLst>
          </a:cu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4" name="Text 12"/>
          <p:cNvSpPr/>
          <p:nvPr/>
        </p:nvSpPr>
        <p:spPr>
          <a:xfrm>
            <a:off x="11112500" y="2730500"/>
            <a:ext cx="406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Датчик наличия соли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1112500" y="3200400"/>
            <a:ext cx="4064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Световой индикатор и звуковой сигнал подскажут, когда пора добавить таблетированную соль.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62000" y="5270500"/>
            <a:ext cx="7175500" cy="3175000"/>
          </a:xfrm>
          <a:prstGeom prst="rect">
            <a:avLst/>
          </a:prstGeom>
          <a:solidFill>
            <a:srgbClr val="EDEA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7" name="Shape 15"/>
          <p:cNvSpPr/>
          <p:nvPr/>
        </p:nvSpPr>
        <p:spPr>
          <a:xfrm>
            <a:off x="1136650" y="5588000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57150" y="0"/>
                </a:moveTo>
                <a:cubicBezTo>
                  <a:pt x="25628" y="0"/>
                  <a:pt x="0" y="25628"/>
                  <a:pt x="0" y="57150"/>
                </a:cubicBezTo>
                <a:lnTo>
                  <a:pt x="0" y="400050"/>
                </a:lnTo>
                <a:cubicBezTo>
                  <a:pt x="0" y="431572"/>
                  <a:pt x="25628" y="457200"/>
                  <a:pt x="57150" y="457200"/>
                </a:cubicBezTo>
                <a:lnTo>
                  <a:pt x="285750" y="457200"/>
                </a:lnTo>
                <a:cubicBezTo>
                  <a:pt x="317272" y="457200"/>
                  <a:pt x="342900" y="431572"/>
                  <a:pt x="342900" y="400050"/>
                </a:cubicBezTo>
                <a:lnTo>
                  <a:pt x="342900" y="57150"/>
                </a:lnTo>
                <a:cubicBezTo>
                  <a:pt x="342900" y="25628"/>
                  <a:pt x="317272" y="0"/>
                  <a:pt x="285750" y="0"/>
                </a:cubicBezTo>
                <a:lnTo>
                  <a:pt x="57150" y="0"/>
                </a:lnTo>
                <a:close/>
                <a:moveTo>
                  <a:pt x="85725" y="57150"/>
                </a:moveTo>
                <a:lnTo>
                  <a:pt x="257175" y="57150"/>
                </a:lnTo>
                <a:cubicBezTo>
                  <a:pt x="272981" y="57150"/>
                  <a:pt x="285750" y="69919"/>
                  <a:pt x="285750" y="85725"/>
                </a:cubicBezTo>
                <a:lnTo>
                  <a:pt x="285750" y="114300"/>
                </a:lnTo>
                <a:cubicBezTo>
                  <a:pt x="285750" y="130106"/>
                  <a:pt x="272981" y="142875"/>
                  <a:pt x="257175" y="142875"/>
                </a:cubicBezTo>
                <a:lnTo>
                  <a:pt x="85725" y="142875"/>
                </a:lnTo>
                <a:cubicBezTo>
                  <a:pt x="69919" y="142875"/>
                  <a:pt x="57150" y="130106"/>
                  <a:pt x="57150" y="114300"/>
                </a:cubicBezTo>
                <a:lnTo>
                  <a:pt x="57150" y="85725"/>
                </a:lnTo>
                <a:cubicBezTo>
                  <a:pt x="57150" y="69919"/>
                  <a:pt x="69919" y="57150"/>
                  <a:pt x="85725" y="57150"/>
                </a:cubicBezTo>
                <a:close/>
                <a:moveTo>
                  <a:pt x="100013" y="207169"/>
                </a:moveTo>
                <a:cubicBezTo>
                  <a:pt x="100013" y="218997"/>
                  <a:pt x="90409" y="228600"/>
                  <a:pt x="78581" y="228600"/>
                </a:cubicBezTo>
                <a:cubicBezTo>
                  <a:pt x="66753" y="228600"/>
                  <a:pt x="57150" y="218997"/>
                  <a:pt x="57150" y="207169"/>
                </a:cubicBezTo>
                <a:cubicBezTo>
                  <a:pt x="57150" y="195341"/>
                  <a:pt x="66753" y="185738"/>
                  <a:pt x="78581" y="185738"/>
                </a:cubicBezTo>
                <a:cubicBezTo>
                  <a:pt x="90409" y="185738"/>
                  <a:pt x="100013" y="195341"/>
                  <a:pt x="100013" y="207169"/>
                </a:cubicBezTo>
                <a:close/>
                <a:moveTo>
                  <a:pt x="171450" y="228600"/>
                </a:moveTo>
                <a:cubicBezTo>
                  <a:pt x="159622" y="228600"/>
                  <a:pt x="150019" y="218997"/>
                  <a:pt x="150019" y="207169"/>
                </a:cubicBezTo>
                <a:cubicBezTo>
                  <a:pt x="150019" y="195341"/>
                  <a:pt x="159622" y="185738"/>
                  <a:pt x="171450" y="185738"/>
                </a:cubicBezTo>
                <a:cubicBezTo>
                  <a:pt x="183278" y="185738"/>
                  <a:pt x="192881" y="195341"/>
                  <a:pt x="192881" y="207169"/>
                </a:cubicBezTo>
                <a:cubicBezTo>
                  <a:pt x="192881" y="218997"/>
                  <a:pt x="183278" y="228600"/>
                  <a:pt x="171450" y="228600"/>
                </a:cubicBezTo>
                <a:close/>
                <a:moveTo>
                  <a:pt x="285750" y="207169"/>
                </a:moveTo>
                <a:cubicBezTo>
                  <a:pt x="285750" y="218997"/>
                  <a:pt x="276147" y="228600"/>
                  <a:pt x="264319" y="228600"/>
                </a:cubicBezTo>
                <a:cubicBezTo>
                  <a:pt x="252491" y="228600"/>
                  <a:pt x="242888" y="218997"/>
                  <a:pt x="242888" y="207169"/>
                </a:cubicBezTo>
                <a:cubicBezTo>
                  <a:pt x="242888" y="195341"/>
                  <a:pt x="252491" y="185738"/>
                  <a:pt x="264319" y="185738"/>
                </a:cubicBezTo>
                <a:cubicBezTo>
                  <a:pt x="276147" y="185738"/>
                  <a:pt x="285750" y="195341"/>
                  <a:pt x="285750" y="207169"/>
                </a:cubicBezTo>
                <a:close/>
                <a:moveTo>
                  <a:pt x="78581" y="314325"/>
                </a:moveTo>
                <a:cubicBezTo>
                  <a:pt x="66753" y="314325"/>
                  <a:pt x="57150" y="304722"/>
                  <a:pt x="57150" y="292894"/>
                </a:cubicBezTo>
                <a:cubicBezTo>
                  <a:pt x="57150" y="281066"/>
                  <a:pt x="66753" y="271463"/>
                  <a:pt x="78581" y="271463"/>
                </a:cubicBezTo>
                <a:cubicBezTo>
                  <a:pt x="90409" y="271463"/>
                  <a:pt x="100013" y="281066"/>
                  <a:pt x="100013" y="292894"/>
                </a:cubicBezTo>
                <a:cubicBezTo>
                  <a:pt x="100013" y="304722"/>
                  <a:pt x="90409" y="314325"/>
                  <a:pt x="78581" y="314325"/>
                </a:cubicBezTo>
                <a:close/>
                <a:moveTo>
                  <a:pt x="192881" y="292894"/>
                </a:moveTo>
                <a:cubicBezTo>
                  <a:pt x="192881" y="304722"/>
                  <a:pt x="183278" y="314325"/>
                  <a:pt x="171450" y="314325"/>
                </a:cubicBezTo>
                <a:cubicBezTo>
                  <a:pt x="159622" y="314325"/>
                  <a:pt x="150019" y="304722"/>
                  <a:pt x="150019" y="292894"/>
                </a:cubicBezTo>
                <a:cubicBezTo>
                  <a:pt x="150019" y="281066"/>
                  <a:pt x="159622" y="271463"/>
                  <a:pt x="171450" y="271463"/>
                </a:cubicBezTo>
                <a:cubicBezTo>
                  <a:pt x="183278" y="271463"/>
                  <a:pt x="192881" y="281066"/>
                  <a:pt x="192881" y="292894"/>
                </a:cubicBezTo>
                <a:close/>
                <a:moveTo>
                  <a:pt x="264319" y="314325"/>
                </a:moveTo>
                <a:cubicBezTo>
                  <a:pt x="252491" y="314325"/>
                  <a:pt x="242888" y="304722"/>
                  <a:pt x="242888" y="292894"/>
                </a:cubicBezTo>
                <a:cubicBezTo>
                  <a:pt x="242888" y="281066"/>
                  <a:pt x="252491" y="271463"/>
                  <a:pt x="264319" y="271463"/>
                </a:cubicBezTo>
                <a:cubicBezTo>
                  <a:pt x="276147" y="271463"/>
                  <a:pt x="285750" y="281066"/>
                  <a:pt x="285750" y="292894"/>
                </a:cubicBezTo>
                <a:cubicBezTo>
                  <a:pt x="285750" y="304722"/>
                  <a:pt x="276147" y="314325"/>
                  <a:pt x="264319" y="314325"/>
                </a:cubicBezTo>
                <a:close/>
                <a:moveTo>
                  <a:pt x="57150" y="378619"/>
                </a:moveTo>
                <a:cubicBezTo>
                  <a:pt x="57150" y="366742"/>
                  <a:pt x="66705" y="357188"/>
                  <a:pt x="78581" y="357188"/>
                </a:cubicBezTo>
                <a:lnTo>
                  <a:pt x="178594" y="357188"/>
                </a:lnTo>
                <a:cubicBezTo>
                  <a:pt x="190470" y="357188"/>
                  <a:pt x="200025" y="366742"/>
                  <a:pt x="200025" y="378619"/>
                </a:cubicBezTo>
                <a:cubicBezTo>
                  <a:pt x="200025" y="390495"/>
                  <a:pt x="190470" y="400050"/>
                  <a:pt x="178594" y="400050"/>
                </a:cubicBezTo>
                <a:lnTo>
                  <a:pt x="78581" y="400050"/>
                </a:lnTo>
                <a:cubicBezTo>
                  <a:pt x="66705" y="400050"/>
                  <a:pt x="57150" y="390495"/>
                  <a:pt x="57150" y="378619"/>
                </a:cubicBezTo>
                <a:close/>
                <a:moveTo>
                  <a:pt x="264319" y="357188"/>
                </a:moveTo>
                <a:cubicBezTo>
                  <a:pt x="276195" y="357188"/>
                  <a:pt x="285750" y="366742"/>
                  <a:pt x="285750" y="378619"/>
                </a:cubicBezTo>
                <a:cubicBezTo>
                  <a:pt x="285750" y="390495"/>
                  <a:pt x="276195" y="400050"/>
                  <a:pt x="264319" y="400050"/>
                </a:cubicBezTo>
                <a:cubicBezTo>
                  <a:pt x="252442" y="400050"/>
                  <a:pt x="242888" y="390495"/>
                  <a:pt x="242888" y="378619"/>
                </a:cubicBezTo>
                <a:cubicBezTo>
                  <a:pt x="242888" y="366742"/>
                  <a:pt x="252442" y="357188"/>
                  <a:pt x="264319" y="357188"/>
                </a:cubicBezTo>
                <a:close/>
              </a:path>
            </a:pathLst>
          </a:cu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8" name="Text 16"/>
          <p:cNvSpPr/>
          <p:nvPr/>
        </p:nvSpPr>
        <p:spPr>
          <a:xfrm>
            <a:off x="1079500" y="6223000"/>
            <a:ext cx="65405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Расчет ресурса по жесткости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079500" y="6692900"/>
            <a:ext cx="65405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Укажите жесткость воды при настройке — автоматика сама рассчитает литраж до следующей регенерации смолы.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318500" y="5270500"/>
            <a:ext cx="7175500" cy="3175000"/>
          </a:xfrm>
          <a:prstGeom prst="rect">
            <a:avLst/>
          </a:prstGeom>
          <a:solidFill>
            <a:srgbClr val="EDEA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21" name="Shape 19"/>
          <p:cNvSpPr/>
          <p:nvPr/>
        </p:nvSpPr>
        <p:spPr>
          <a:xfrm>
            <a:off x="8636000" y="5588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00050" y="85725"/>
                </a:moveTo>
                <a:lnTo>
                  <a:pt x="400050" y="314325"/>
                </a:lnTo>
                <a:lnTo>
                  <a:pt x="57150" y="314325"/>
                </a:lnTo>
                <a:lnTo>
                  <a:pt x="57150" y="85725"/>
                </a:lnTo>
                <a:lnTo>
                  <a:pt x="400050" y="85725"/>
                </a:lnTo>
                <a:close/>
                <a:moveTo>
                  <a:pt x="57150" y="28575"/>
                </a:moveTo>
                <a:cubicBezTo>
                  <a:pt x="25628" y="28575"/>
                  <a:pt x="0" y="54203"/>
                  <a:pt x="0" y="85725"/>
                </a:cubicBezTo>
                <a:lnTo>
                  <a:pt x="0" y="314325"/>
                </a:lnTo>
                <a:cubicBezTo>
                  <a:pt x="0" y="345847"/>
                  <a:pt x="25628" y="371475"/>
                  <a:pt x="57150" y="371475"/>
                </a:cubicBezTo>
                <a:lnTo>
                  <a:pt x="185738" y="371475"/>
                </a:lnTo>
                <a:lnTo>
                  <a:pt x="171450" y="414338"/>
                </a:lnTo>
                <a:lnTo>
                  <a:pt x="107156" y="414338"/>
                </a:lnTo>
                <a:cubicBezTo>
                  <a:pt x="95280" y="414338"/>
                  <a:pt x="85725" y="423892"/>
                  <a:pt x="85725" y="435769"/>
                </a:cubicBezTo>
                <a:cubicBezTo>
                  <a:pt x="85725" y="447645"/>
                  <a:pt x="95280" y="457200"/>
                  <a:pt x="107156" y="457200"/>
                </a:cubicBezTo>
                <a:lnTo>
                  <a:pt x="350044" y="457200"/>
                </a:lnTo>
                <a:cubicBezTo>
                  <a:pt x="361920" y="457200"/>
                  <a:pt x="371475" y="447645"/>
                  <a:pt x="371475" y="435769"/>
                </a:cubicBezTo>
                <a:cubicBezTo>
                  <a:pt x="371475" y="423892"/>
                  <a:pt x="361920" y="414338"/>
                  <a:pt x="350044" y="414338"/>
                </a:cubicBezTo>
                <a:lnTo>
                  <a:pt x="285750" y="414338"/>
                </a:lnTo>
                <a:lnTo>
                  <a:pt x="271463" y="371475"/>
                </a:lnTo>
                <a:lnTo>
                  <a:pt x="400050" y="371475"/>
                </a:lnTo>
                <a:cubicBezTo>
                  <a:pt x="431572" y="371475"/>
                  <a:pt x="457200" y="345847"/>
                  <a:pt x="457200" y="314325"/>
                </a:cubicBezTo>
                <a:lnTo>
                  <a:pt x="457200" y="85725"/>
                </a:lnTo>
                <a:cubicBezTo>
                  <a:pt x="457200" y="54203"/>
                  <a:pt x="431572" y="28575"/>
                  <a:pt x="400050" y="28575"/>
                </a:cubicBezTo>
                <a:lnTo>
                  <a:pt x="57150" y="28575"/>
                </a:lnTo>
                <a:close/>
              </a:path>
            </a:pathLst>
          </a:cu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22" name="Text 20"/>
          <p:cNvSpPr/>
          <p:nvPr/>
        </p:nvSpPr>
        <p:spPr>
          <a:xfrm>
            <a:off x="8636000" y="6223000"/>
            <a:ext cx="65405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B3A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Сенсорная панель управления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8636000" y="6692900"/>
            <a:ext cx="65405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Интуитивно понятный дисплей: время, оставшийся ресурс в литрах, расход воды и другие параметры.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62000" y="8699500"/>
            <a:ext cx="7620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Источник: </a:t>
            </a:r>
            <a:r>
              <a:rPr lang="en-US" sz="1400" u="sng" dirty="0">
                <a:solidFill>
                  <a:srgbClr val="7A8B99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omnifilter.ru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dfjauf2wls5lq/mnt/agents/output/siberia_home/images/8_Interior_design_luxury_waterfront.png"/>
          <p:cNvPicPr>
            <a:picLocks noChangeAspect="1"/>
          </p:cNvPicPr>
          <p:nvPr/>
        </p:nvPicPr>
        <p:blipFill>
          <a:blip r:embed="rId3"/>
          <a:srcRect t="7812" b="7812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flip="none" rotWithShape="1">
            <a:gsLst>
              <a:gs pos="0">
                <a:srgbClr val="1B3A4B">
                  <a:alpha val="94000"/>
                </a:srgbClr>
              </a:gs>
              <a:gs pos="60000">
                <a:srgbClr val="1B3A4B">
                  <a:alpha val="82000"/>
                </a:srgbClr>
              </a:gs>
              <a:gs pos="100000">
                <a:srgbClr val="1B3A4B">
                  <a:alpha val="50000"/>
                </a:srgbClr>
              </a:gs>
            </a:gsLst>
            <a:lin ang="0" scaled="1"/>
          </a:gra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762000" y="2032000"/>
            <a:ext cx="5080000" cy="203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2000" kern="0" spc="200" dirty="0">
                <a:solidFill>
                  <a:srgbClr val="FFFFFF">
                    <a:alpha val="18824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2000" dirty="0"/>
          </a:p>
        </p:txBody>
      </p:sp>
      <p:sp>
        <p:nvSpPr>
          <p:cNvPr id="5" name="Shape 2"/>
          <p:cNvSpPr/>
          <p:nvPr/>
        </p:nvSpPr>
        <p:spPr>
          <a:xfrm>
            <a:off x="762000" y="4318000"/>
            <a:ext cx="1270000" cy="38100"/>
          </a:xfrm>
          <a:prstGeom prst="rect">
            <a:avLst/>
          </a:prstGeom>
          <a:solidFill>
            <a:srgbClr val="B87333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762000" y="4699000"/>
            <a:ext cx="762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kern="0" spc="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УСТАНОВКА</a:t>
            </a:r>
            <a:endParaRPr lang="en-US" sz="4800" dirty="0"/>
          </a:p>
        </p:txBody>
      </p:sp>
      <p:sp>
        <p:nvSpPr>
          <p:cNvPr id="7" name="Text 4"/>
          <p:cNvSpPr/>
          <p:nvPr/>
        </p:nvSpPr>
        <p:spPr>
          <a:xfrm>
            <a:off x="762000" y="5715000"/>
            <a:ext cx="762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>
                    <a:alpha val="66667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Требования и рекомендации по монтажу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608</Words>
  <Application>Microsoft Office PowerPoint</Application>
  <PresentationFormat>Произвольный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Quattrocento Sans</vt:lpstr>
      <vt:lpstr>QuattrocentoSans</vt:lpstr>
      <vt:lpstr>Arial</vt:lpstr>
      <vt:lpstr>Liter</vt:lpstr>
      <vt:lpstr>Custom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Siberia Home — Обзор умягчителя воды</dc:title>
  <dc:subject>Siberia Home — Обзор умягчителя воды</dc:subject>
  <dc:creator>Kimi</dc:creator>
  <cp:lastModifiedBy>Максим Филимонов</cp:lastModifiedBy>
  <cp:revision>2</cp:revision>
  <dcterms:created xsi:type="dcterms:W3CDTF">2026-06-04T16:07:30Z</dcterms:created>
  <dcterms:modified xsi:type="dcterms:W3CDTF">2026-06-05T14:36:19Z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{"Label":"Siberia Home — Обзор умягчителя воды","ContentProducer":"001191110108MACG2KBH8F10000","ProduceID":"19e93621-6652-8075-8000-0000c186b80c","ReservedCode1":"","ContentPropagator":"001191110108MACG2KBH8F20000","PropagateID":"19e93621-6652-8075-8000-0000c186b80c","ReservedCode2":""}</vt:lpwstr>
  </property>
</Properties>
</file>