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6256000" cy="9144000"/>
  <p:notesSz cx="9144000" cy="16256000"/>
  <p:embeddedFontLst>
    <p:embeddedFont>
      <p:font typeface="Liter" charset="-122" pitchFamily="34"/>
      <p:regular r:id="rId21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Relationship Id="rId21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omnifilter.ru/reviews/siberia-snowpad-obratnyy-osmos-novogo-pokoleniya/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omnifilter.ru/reviews/siberia-snowpad-obratnyy-osmos-novogo-pokoleniya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7_Water_Splash_Water_Drop_Water_Sur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0000"/>
                </a:srgbClr>
              </a:gs>
              <a:gs pos="50000">
                <a:srgbClr val="0F1D2A">
                  <a:alpha val="80000"/>
                </a:srgbClr>
              </a:gs>
              <a:gs pos="100000">
                <a:srgbClr val="0F1D2A">
                  <a:alpha val="70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762000" y="3111500"/>
            <a:ext cx="762000" cy="508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5" name="Text 2"/>
          <p:cNvSpPr/>
          <p:nvPr/>
        </p:nvSpPr>
        <p:spPr>
          <a:xfrm>
            <a:off x="762000" y="3365500"/>
            <a:ext cx="8255000" cy="2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10000"/>
              </a:lnSpc>
            </a:pPr>
            <a:r>
              <a:rPr lang="en-US" sz="64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</a:t>
            </a:r>
            <a:endParaRPr lang="en-US" sz="5600" dirty="0"/>
          </a:p>
          <a:p>
            <a:pPr>
              <a:lnSpc>
                <a:spcPct val="110000"/>
              </a:lnSpc>
            </a:pPr>
            <a:r>
              <a:rPr lang="en-US" sz="64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SNOWPAD</a:t>
            </a:r>
            <a:endParaRPr lang="en-US" sz="5600" dirty="0"/>
          </a:p>
        </p:txBody>
      </p:sp>
      <p:sp>
        <p:nvSpPr>
          <p:cNvPr id="6" name="Text 3"/>
          <p:cNvSpPr/>
          <p:nvPr/>
        </p:nvSpPr>
        <p:spPr>
          <a:xfrm>
            <a:off x="762000" y="5715000"/>
            <a:ext cx="6985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2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Обратный осмос нового поколения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6286500"/>
            <a:ext cx="635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Умная фильтрация для современной кухни</a:t>
            </a:r>
            <a:endParaRPr lang="en-US" sz="1600" dirty="0"/>
          </a:p>
        </p:txBody>
      </p:sp>
      <p:pic>
        <p:nvPicPr>
          <p:cNvPr id="8" name="Image 1" descr="https://kimi-img.moonshot.cn/pub/slides/okc/5sqrowj2bgx36/mnt/agents/output/siberia-snowpad/images/1__Siberia_Snowpad_231412214.png">    </p:cNvPr>
          <p:cNvPicPr>
            <a:picLocks noChangeAspect="1"/>
          </p:cNvPicPr>
          <p:nvPr/>
        </p:nvPicPr>
        <p:blipFill>
          <a:blip r:embed="rId2"/>
          <a:srcRect l="-930" r="-930" t="0" b="0"/>
          <a:stretch/>
        </p:blipFill>
        <p:spPr>
          <a:xfrm>
            <a:off x="9144000" y="1016000"/>
            <a:ext cx="6350000" cy="7112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8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«Умная» начинка SnowPad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065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4" name="Shape 2"/>
          <p:cNvSpPr/>
          <p:nvPr/>
        </p:nvSpPr>
        <p:spPr>
          <a:xfrm>
            <a:off x="762000" y="1651000"/>
            <a:ext cx="7175500" cy="3175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1108075" y="1968500"/>
            <a:ext cx="628650" cy="558800"/>
          </a:xfrm>
          <a:custGeom>
            <a:avLst/>
            <a:gdLst/>
            <a:ahLst/>
            <a:cxnLst/>
            <a:rect l="l" t="t" r="r" b="b"/>
            <a:pathLst>
              <a:path w="628650" h="558800">
                <a:moveTo>
                  <a:pt x="314325" y="34925"/>
                </a:moveTo>
                <a:cubicBezTo>
                  <a:pt x="226139" y="34925"/>
                  <a:pt x="155525" y="75089"/>
                  <a:pt x="104120" y="122892"/>
                </a:cubicBezTo>
                <a:cubicBezTo>
                  <a:pt x="53042" y="170369"/>
                  <a:pt x="18881" y="227013"/>
                  <a:pt x="2619" y="265976"/>
                </a:cubicBezTo>
                <a:cubicBezTo>
                  <a:pt x="-982" y="274598"/>
                  <a:pt x="-982" y="284202"/>
                  <a:pt x="2619" y="292824"/>
                </a:cubicBezTo>
                <a:cubicBezTo>
                  <a:pt x="18881" y="331788"/>
                  <a:pt x="53042" y="388541"/>
                  <a:pt x="104120" y="435908"/>
                </a:cubicBezTo>
                <a:cubicBezTo>
                  <a:pt x="155525" y="483602"/>
                  <a:pt x="226139" y="523875"/>
                  <a:pt x="314325" y="523875"/>
                </a:cubicBezTo>
                <a:cubicBezTo>
                  <a:pt x="402511" y="523875"/>
                  <a:pt x="473125" y="483711"/>
                  <a:pt x="524530" y="435908"/>
                </a:cubicBezTo>
                <a:cubicBezTo>
                  <a:pt x="575608" y="388431"/>
                  <a:pt x="609769" y="331788"/>
                  <a:pt x="626031" y="292824"/>
                </a:cubicBezTo>
                <a:cubicBezTo>
                  <a:pt x="629632" y="284202"/>
                  <a:pt x="629632" y="274598"/>
                  <a:pt x="626031" y="265976"/>
                </a:cubicBezTo>
                <a:cubicBezTo>
                  <a:pt x="609769" y="227012"/>
                  <a:pt x="575608" y="170259"/>
                  <a:pt x="524530" y="122892"/>
                </a:cubicBezTo>
                <a:cubicBezTo>
                  <a:pt x="473125" y="75198"/>
                  <a:pt x="402511" y="34925"/>
                  <a:pt x="314325" y="34925"/>
                </a:cubicBezTo>
                <a:close/>
                <a:moveTo>
                  <a:pt x="157163" y="279400"/>
                </a:moveTo>
                <a:cubicBezTo>
                  <a:pt x="157163" y="192660"/>
                  <a:pt x="227585" y="122238"/>
                  <a:pt x="314325" y="122238"/>
                </a:cubicBezTo>
                <a:cubicBezTo>
                  <a:pt x="401065" y="122238"/>
                  <a:pt x="471488" y="192660"/>
                  <a:pt x="471488" y="279400"/>
                </a:cubicBezTo>
                <a:cubicBezTo>
                  <a:pt x="471488" y="366140"/>
                  <a:pt x="401065" y="436563"/>
                  <a:pt x="314325" y="436563"/>
                </a:cubicBezTo>
                <a:cubicBezTo>
                  <a:pt x="227585" y="436563"/>
                  <a:pt x="157163" y="366140"/>
                  <a:pt x="157163" y="279400"/>
                </a:cubicBezTo>
                <a:close/>
                <a:moveTo>
                  <a:pt x="314325" y="209550"/>
                </a:moveTo>
                <a:cubicBezTo>
                  <a:pt x="314325" y="248077"/>
                  <a:pt x="283002" y="279400"/>
                  <a:pt x="244475" y="279400"/>
                </a:cubicBezTo>
                <a:cubicBezTo>
                  <a:pt x="231924" y="279400"/>
                  <a:pt x="220137" y="276126"/>
                  <a:pt x="209877" y="270232"/>
                </a:cubicBezTo>
                <a:cubicBezTo>
                  <a:pt x="208786" y="282129"/>
                  <a:pt x="209768" y="294352"/>
                  <a:pt x="213043" y="306467"/>
                </a:cubicBezTo>
                <a:cubicBezTo>
                  <a:pt x="227995" y="362347"/>
                  <a:pt x="285512" y="395526"/>
                  <a:pt x="341392" y="380573"/>
                </a:cubicBezTo>
                <a:cubicBezTo>
                  <a:pt x="397272" y="365621"/>
                  <a:pt x="430451" y="308104"/>
                  <a:pt x="415498" y="252224"/>
                </a:cubicBezTo>
                <a:cubicBezTo>
                  <a:pt x="402183" y="202347"/>
                  <a:pt x="354925" y="170587"/>
                  <a:pt x="305157" y="174952"/>
                </a:cubicBezTo>
                <a:cubicBezTo>
                  <a:pt x="310942" y="185103"/>
                  <a:pt x="314325" y="196890"/>
                  <a:pt x="314325" y="209550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6" name="Text 4"/>
          <p:cNvSpPr/>
          <p:nvPr/>
        </p:nvSpPr>
        <p:spPr>
          <a:xfrm>
            <a:off x="1905000" y="1968500"/>
            <a:ext cx="558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Контроль TDS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43000" y="2603500"/>
            <a:ext cx="6413500" cy="139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Дисплей показывает уровень солей на входе и выходе — наглядный показатель эффективности работы мембраны в реальном времени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143000" y="41275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TDS in → out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8318500" y="1651000"/>
            <a:ext cx="7175500" cy="3175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0" name="Shape 8"/>
          <p:cNvSpPr/>
          <p:nvPr/>
        </p:nvSpPr>
        <p:spPr>
          <a:xfrm>
            <a:off x="8699500" y="1968500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523984" y="209550"/>
                </a:moveTo>
                <a:lnTo>
                  <a:pt x="532606" y="209550"/>
                </a:lnTo>
                <a:cubicBezTo>
                  <a:pt x="547122" y="209550"/>
                  <a:pt x="558800" y="197872"/>
                  <a:pt x="558800" y="183356"/>
                </a:cubicBezTo>
                <a:lnTo>
                  <a:pt x="558800" y="26194"/>
                </a:lnTo>
                <a:cubicBezTo>
                  <a:pt x="558800" y="15607"/>
                  <a:pt x="552470" y="6003"/>
                  <a:pt x="542647" y="1965"/>
                </a:cubicBezTo>
                <a:cubicBezTo>
                  <a:pt x="532825" y="-2074"/>
                  <a:pt x="521583" y="218"/>
                  <a:pt x="514052" y="7640"/>
                </a:cubicBezTo>
                <a:lnTo>
                  <a:pt x="457627" y="64175"/>
                </a:lnTo>
                <a:cubicBezTo>
                  <a:pt x="409277" y="24120"/>
                  <a:pt x="347067" y="0"/>
                  <a:pt x="279400" y="0"/>
                </a:cubicBezTo>
                <a:cubicBezTo>
                  <a:pt x="138609" y="0"/>
                  <a:pt x="22156" y="104120"/>
                  <a:pt x="2838" y="239564"/>
                </a:cubicBezTo>
                <a:cubicBezTo>
                  <a:pt x="109" y="258663"/>
                  <a:pt x="13315" y="276344"/>
                  <a:pt x="32415" y="279073"/>
                </a:cubicBezTo>
                <a:cubicBezTo>
                  <a:pt x="51514" y="281801"/>
                  <a:pt x="69195" y="268486"/>
                  <a:pt x="71924" y="249495"/>
                </a:cubicBezTo>
                <a:cubicBezTo>
                  <a:pt x="86439" y="147886"/>
                  <a:pt x="173861" y="69850"/>
                  <a:pt x="279400" y="69850"/>
                </a:cubicBezTo>
                <a:cubicBezTo>
                  <a:pt x="327858" y="69850"/>
                  <a:pt x="372388" y="86221"/>
                  <a:pt x="407859" y="113834"/>
                </a:cubicBezTo>
                <a:lnTo>
                  <a:pt x="356890" y="164802"/>
                </a:lnTo>
                <a:cubicBezTo>
                  <a:pt x="349359" y="172333"/>
                  <a:pt x="347176" y="183575"/>
                  <a:pt x="351215" y="193397"/>
                </a:cubicBezTo>
                <a:cubicBezTo>
                  <a:pt x="355253" y="203220"/>
                  <a:pt x="364857" y="209550"/>
                  <a:pt x="375444" y="209550"/>
                </a:cubicBezTo>
                <a:lnTo>
                  <a:pt x="523984" y="209550"/>
                </a:lnTo>
                <a:close/>
                <a:moveTo>
                  <a:pt x="556071" y="319236"/>
                </a:moveTo>
                <a:cubicBezTo>
                  <a:pt x="558800" y="300137"/>
                  <a:pt x="545485" y="282456"/>
                  <a:pt x="526494" y="279727"/>
                </a:cubicBezTo>
                <a:cubicBezTo>
                  <a:pt x="507504" y="276999"/>
                  <a:pt x="489714" y="290314"/>
                  <a:pt x="486985" y="309305"/>
                </a:cubicBezTo>
                <a:cubicBezTo>
                  <a:pt x="472470" y="410805"/>
                  <a:pt x="385048" y="488841"/>
                  <a:pt x="279509" y="488841"/>
                </a:cubicBezTo>
                <a:cubicBezTo>
                  <a:pt x="231051" y="488841"/>
                  <a:pt x="186521" y="472470"/>
                  <a:pt x="151051" y="444857"/>
                </a:cubicBezTo>
                <a:lnTo>
                  <a:pt x="201910" y="393998"/>
                </a:lnTo>
                <a:cubicBezTo>
                  <a:pt x="209441" y="386467"/>
                  <a:pt x="211624" y="375225"/>
                  <a:pt x="207585" y="365403"/>
                </a:cubicBezTo>
                <a:cubicBezTo>
                  <a:pt x="203547" y="355580"/>
                  <a:pt x="193943" y="349250"/>
                  <a:pt x="183356" y="349250"/>
                </a:cubicBezTo>
                <a:lnTo>
                  <a:pt x="26194" y="349250"/>
                </a:lnTo>
                <a:cubicBezTo>
                  <a:pt x="11678" y="349250"/>
                  <a:pt x="0" y="360928"/>
                  <a:pt x="0" y="375444"/>
                </a:cubicBezTo>
                <a:lnTo>
                  <a:pt x="0" y="532606"/>
                </a:lnTo>
                <a:cubicBezTo>
                  <a:pt x="0" y="543193"/>
                  <a:pt x="6330" y="552797"/>
                  <a:pt x="16153" y="556835"/>
                </a:cubicBezTo>
                <a:cubicBezTo>
                  <a:pt x="25975" y="560874"/>
                  <a:pt x="37217" y="558582"/>
                  <a:pt x="44748" y="551160"/>
                </a:cubicBezTo>
                <a:lnTo>
                  <a:pt x="101283" y="494625"/>
                </a:lnTo>
                <a:cubicBezTo>
                  <a:pt x="149523" y="534680"/>
                  <a:pt x="211733" y="558800"/>
                  <a:pt x="279400" y="558800"/>
                </a:cubicBezTo>
                <a:cubicBezTo>
                  <a:pt x="420191" y="558800"/>
                  <a:pt x="536644" y="454680"/>
                  <a:pt x="555962" y="319236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11" name="Text 9"/>
          <p:cNvSpPr/>
          <p:nvPr/>
        </p:nvSpPr>
        <p:spPr>
          <a:xfrm>
            <a:off x="9461500" y="1968500"/>
            <a:ext cx="558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Автоматическая промывка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99500" y="2603500"/>
            <a:ext cx="6413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 каждом запуске система автоматически промывает мембрану, смывая загрязнения и продлевая срок службы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8699500" y="3937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Каждый запуск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762000" y="5207000"/>
            <a:ext cx="7175500" cy="3175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5" name="Shape 13"/>
          <p:cNvSpPr/>
          <p:nvPr/>
        </p:nvSpPr>
        <p:spPr>
          <a:xfrm>
            <a:off x="1177925" y="5524500"/>
            <a:ext cx="488950" cy="558800"/>
          </a:xfrm>
          <a:custGeom>
            <a:avLst/>
            <a:gdLst/>
            <a:ahLst/>
            <a:cxnLst/>
            <a:rect l="l" t="t" r="r" b="b"/>
            <a:pathLst>
              <a:path w="488950" h="558800">
                <a:moveTo>
                  <a:pt x="244475" y="0"/>
                </a:moveTo>
                <a:cubicBezTo>
                  <a:pt x="225157" y="0"/>
                  <a:pt x="209550" y="15607"/>
                  <a:pt x="209550" y="34925"/>
                </a:cubicBezTo>
                <a:lnTo>
                  <a:pt x="209550" y="38418"/>
                </a:lnTo>
                <a:cubicBezTo>
                  <a:pt x="129877" y="54570"/>
                  <a:pt x="69850" y="125075"/>
                  <a:pt x="69850" y="209550"/>
                </a:cubicBezTo>
                <a:lnTo>
                  <a:pt x="69850" y="233234"/>
                </a:lnTo>
                <a:cubicBezTo>
                  <a:pt x="69850" y="285730"/>
                  <a:pt x="51951" y="336699"/>
                  <a:pt x="19209" y="377736"/>
                </a:cubicBezTo>
                <a:lnTo>
                  <a:pt x="8513" y="391051"/>
                </a:lnTo>
                <a:cubicBezTo>
                  <a:pt x="2947" y="397927"/>
                  <a:pt x="0" y="406440"/>
                  <a:pt x="0" y="415280"/>
                </a:cubicBezTo>
                <a:cubicBezTo>
                  <a:pt x="0" y="436672"/>
                  <a:pt x="17353" y="454025"/>
                  <a:pt x="38745" y="454025"/>
                </a:cubicBezTo>
                <a:lnTo>
                  <a:pt x="450096" y="454025"/>
                </a:lnTo>
                <a:cubicBezTo>
                  <a:pt x="471488" y="454025"/>
                  <a:pt x="488841" y="436672"/>
                  <a:pt x="488841" y="415280"/>
                </a:cubicBezTo>
                <a:cubicBezTo>
                  <a:pt x="488841" y="406440"/>
                  <a:pt x="485894" y="397927"/>
                  <a:pt x="480328" y="391051"/>
                </a:cubicBezTo>
                <a:lnTo>
                  <a:pt x="469632" y="377736"/>
                </a:lnTo>
                <a:cubicBezTo>
                  <a:pt x="436999" y="336699"/>
                  <a:pt x="419100" y="285730"/>
                  <a:pt x="419100" y="233234"/>
                </a:cubicBezTo>
                <a:lnTo>
                  <a:pt x="419100" y="209550"/>
                </a:lnTo>
                <a:cubicBezTo>
                  <a:pt x="419100" y="125075"/>
                  <a:pt x="359073" y="54570"/>
                  <a:pt x="279400" y="38417"/>
                </a:cubicBezTo>
                <a:lnTo>
                  <a:pt x="279400" y="34925"/>
                </a:lnTo>
                <a:cubicBezTo>
                  <a:pt x="279400" y="15607"/>
                  <a:pt x="263793" y="0"/>
                  <a:pt x="244475" y="0"/>
                </a:cubicBezTo>
                <a:close/>
                <a:moveTo>
                  <a:pt x="176808" y="506413"/>
                </a:moveTo>
                <a:cubicBezTo>
                  <a:pt x="184557" y="536535"/>
                  <a:pt x="211951" y="558800"/>
                  <a:pt x="244475" y="558800"/>
                </a:cubicBezTo>
                <a:cubicBezTo>
                  <a:pt x="276999" y="558800"/>
                  <a:pt x="304393" y="536535"/>
                  <a:pt x="312142" y="506413"/>
                </a:cubicBezTo>
                <a:lnTo>
                  <a:pt x="176808" y="506413"/>
                </a:ln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16" name="Text 14"/>
          <p:cNvSpPr/>
          <p:nvPr/>
        </p:nvSpPr>
        <p:spPr>
          <a:xfrm>
            <a:off x="1905000" y="5524500"/>
            <a:ext cx="558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Напоминание о замене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143000" y="6159500"/>
            <a:ext cx="6413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Не нужно запоминать даты замены картриджей — система сама уведомит о необходимости обслуживания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143000" y="7493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Своевременно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8318500" y="5207000"/>
            <a:ext cx="7175500" cy="3175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0" name="Shape 18"/>
          <p:cNvSpPr/>
          <p:nvPr/>
        </p:nvSpPr>
        <p:spPr>
          <a:xfrm>
            <a:off x="8699500" y="5524500"/>
            <a:ext cx="558800" cy="558800"/>
          </a:xfrm>
          <a:custGeom>
            <a:avLst/>
            <a:gdLst/>
            <a:ahLst/>
            <a:cxnLst/>
            <a:rect l="l" t="t" r="r" b="b"/>
            <a:pathLst>
              <a:path w="558800" h="558800">
                <a:moveTo>
                  <a:pt x="279400" y="0"/>
                </a:moveTo>
                <a:cubicBezTo>
                  <a:pt x="295444" y="0"/>
                  <a:pt x="310178" y="8840"/>
                  <a:pt x="317818" y="22920"/>
                </a:cubicBezTo>
                <a:lnTo>
                  <a:pt x="553561" y="459482"/>
                </a:lnTo>
                <a:cubicBezTo>
                  <a:pt x="560874" y="473015"/>
                  <a:pt x="560546" y="489387"/>
                  <a:pt x="552688" y="502593"/>
                </a:cubicBezTo>
                <a:cubicBezTo>
                  <a:pt x="544830" y="515799"/>
                  <a:pt x="530533" y="523875"/>
                  <a:pt x="515144" y="523875"/>
                </a:cubicBezTo>
                <a:lnTo>
                  <a:pt x="43656" y="523875"/>
                </a:lnTo>
                <a:cubicBezTo>
                  <a:pt x="28267" y="523875"/>
                  <a:pt x="14079" y="515799"/>
                  <a:pt x="6112" y="502593"/>
                </a:cubicBezTo>
                <a:cubicBezTo>
                  <a:pt x="-1855" y="489387"/>
                  <a:pt x="-2074" y="473015"/>
                  <a:pt x="5239" y="459482"/>
                </a:cubicBezTo>
                <a:lnTo>
                  <a:pt x="240983" y="22920"/>
                </a:lnTo>
                <a:cubicBezTo>
                  <a:pt x="248622" y="8840"/>
                  <a:pt x="263356" y="0"/>
                  <a:pt x="279400" y="0"/>
                </a:cubicBezTo>
                <a:close/>
                <a:moveTo>
                  <a:pt x="279400" y="183356"/>
                </a:moveTo>
                <a:cubicBezTo>
                  <a:pt x="264884" y="183356"/>
                  <a:pt x="253206" y="195034"/>
                  <a:pt x="253206" y="209550"/>
                </a:cubicBezTo>
                <a:lnTo>
                  <a:pt x="253206" y="331788"/>
                </a:lnTo>
                <a:cubicBezTo>
                  <a:pt x="253206" y="346303"/>
                  <a:pt x="264884" y="357981"/>
                  <a:pt x="279400" y="357981"/>
                </a:cubicBezTo>
                <a:cubicBezTo>
                  <a:pt x="293916" y="357981"/>
                  <a:pt x="305594" y="346303"/>
                  <a:pt x="305594" y="331788"/>
                </a:cubicBezTo>
                <a:lnTo>
                  <a:pt x="305594" y="209550"/>
                </a:lnTo>
                <a:cubicBezTo>
                  <a:pt x="305594" y="195034"/>
                  <a:pt x="293916" y="183356"/>
                  <a:pt x="279400" y="183356"/>
                </a:cubicBezTo>
                <a:close/>
                <a:moveTo>
                  <a:pt x="308541" y="419100"/>
                </a:moveTo>
                <a:cubicBezTo>
                  <a:pt x="309203" y="408283"/>
                  <a:pt x="303809" y="397992"/>
                  <a:pt x="294537" y="392384"/>
                </a:cubicBezTo>
                <a:cubicBezTo>
                  <a:pt x="285264" y="386775"/>
                  <a:pt x="273645" y="386775"/>
                  <a:pt x="264372" y="392384"/>
                </a:cubicBezTo>
                <a:cubicBezTo>
                  <a:pt x="255100" y="397992"/>
                  <a:pt x="249706" y="408283"/>
                  <a:pt x="250369" y="419100"/>
                </a:cubicBezTo>
                <a:cubicBezTo>
                  <a:pt x="249706" y="429917"/>
                  <a:pt x="255100" y="440208"/>
                  <a:pt x="264372" y="445816"/>
                </a:cubicBezTo>
                <a:cubicBezTo>
                  <a:pt x="273645" y="451425"/>
                  <a:pt x="285264" y="451425"/>
                  <a:pt x="294537" y="445816"/>
                </a:cubicBezTo>
                <a:cubicBezTo>
                  <a:pt x="303809" y="440208"/>
                  <a:pt x="309203" y="429917"/>
                  <a:pt x="308541" y="419100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1" name="Text 19"/>
          <p:cNvSpPr/>
          <p:nvPr/>
        </p:nvSpPr>
        <p:spPr>
          <a:xfrm>
            <a:off x="9461500" y="5524500"/>
            <a:ext cx="5588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Индикация ошибок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8699500" y="6159500"/>
            <a:ext cx="64135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Если пропадёт давление или возникнут неполадки, дисплей мгновенно сообщит о проблеме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699500" y="7493000"/>
            <a:ext cx="3175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Мгновенно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6_12_Simple_Kitchen_Marble_Design_Ideas.png">    </p:cNvPr>
          <p:cNvPicPr>
            <a:picLocks noChangeAspect="1"/>
          </p:cNvPicPr>
          <p:nvPr/>
        </p:nvPicPr>
        <p:blipFill>
          <a:blip r:embed="rId1"/>
          <a:srcRect l="222" r="222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1000"/>
                </a:srgbClr>
              </a:gs>
              <a:gs pos="55000">
                <a:srgbClr val="0F1D2A">
                  <a:alpha val="80000"/>
                </a:srgbClr>
              </a:gs>
              <a:gs pos="100000">
                <a:srgbClr val="0F1D2A">
                  <a:alpha val="63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2000" y="2540000"/>
            <a:ext cx="254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62000" y="3746500"/>
            <a:ext cx="1016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4000500"/>
            <a:ext cx="889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ПРОИЗВОДИТЕЛЬНОСТЬ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4889500"/>
            <a:ext cx="698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Скорость и компактность в одном устройстве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8000"/>
            <a:ext cx="889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Производительность без бака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065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4" name="Shape 2"/>
          <p:cNvSpPr/>
          <p:nvPr/>
        </p:nvSpPr>
        <p:spPr>
          <a:xfrm>
            <a:off x="762000" y="1651000"/>
            <a:ext cx="4699000" cy="2540000"/>
          </a:xfrm>
          <a:prstGeom prst="rect">
            <a:avLst/>
          </a:prstGeom>
          <a:solidFill>
            <a:srgbClr val="1A3A52"/>
          </a:solidFill>
          <a:ln/>
        </p:spPr>
      </p:sp>
      <p:sp>
        <p:nvSpPr>
          <p:cNvPr id="5" name="Text 3"/>
          <p:cNvSpPr/>
          <p:nvPr/>
        </p:nvSpPr>
        <p:spPr>
          <a:xfrm>
            <a:off x="1016000" y="1905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56000" y="1905000"/>
            <a:ext cx="1651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FFFF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л/мин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16000" y="29210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Достаточно для чайника или кастрюли без ожидания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778500" y="1651000"/>
            <a:ext cx="4699000" cy="2540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Text 7"/>
          <p:cNvSpPr/>
          <p:nvPr/>
        </p:nvSpPr>
        <p:spPr>
          <a:xfrm>
            <a:off x="6032500" y="1905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400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8572500" y="1905000"/>
            <a:ext cx="1651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032500" y="29210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Высокопроизводительная мембрана не требует бака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0795000" y="1651000"/>
            <a:ext cx="4699000" cy="2540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1049000" y="1905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589000" y="1905000"/>
            <a:ext cx="1651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баков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1049000" y="2921000"/>
            <a:ext cx="4191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Экономия места под мойкой, никакого застаивания воды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62000" y="4699000"/>
            <a:ext cx="6350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кого эта система?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762000" y="5270500"/>
            <a:ext cx="14732000" cy="12700"/>
          </a:xfrm>
          <a:prstGeom prst="rect">
            <a:avLst/>
          </a:prstGeom>
          <a:solidFill>
            <a:srgbClr val="E2E6EC"/>
          </a:solidFill>
          <a:ln/>
        </p:spPr>
      </p:sp>
      <p:sp>
        <p:nvSpPr>
          <p:cNvPr id="18" name="Shape 16"/>
          <p:cNvSpPr/>
          <p:nvPr/>
        </p:nvSpPr>
        <p:spPr>
          <a:xfrm>
            <a:off x="1016000" y="5651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8067" y="7680"/>
                </a:moveTo>
                <a:cubicBezTo>
                  <a:pt x="237083" y="-2500"/>
                  <a:pt x="220117" y="-2500"/>
                  <a:pt x="209223" y="7680"/>
                </a:cubicBezTo>
                <a:lnTo>
                  <a:pt x="9198" y="193417"/>
                </a:lnTo>
                <a:cubicBezTo>
                  <a:pt x="625" y="201454"/>
                  <a:pt x="-2232" y="213866"/>
                  <a:pt x="2054" y="224760"/>
                </a:cubicBezTo>
                <a:cubicBezTo>
                  <a:pt x="6340" y="235654"/>
                  <a:pt x="16788" y="242888"/>
                  <a:pt x="28575" y="242888"/>
                </a:cubicBezTo>
                <a:lnTo>
                  <a:pt x="42863" y="242888"/>
                </a:lnTo>
                <a:lnTo>
                  <a:pt x="42863" y="400050"/>
                </a:lnTo>
                <a:cubicBezTo>
                  <a:pt x="42863" y="431572"/>
                  <a:pt x="68491" y="457200"/>
                  <a:pt x="100013" y="457200"/>
                </a:cubicBezTo>
                <a:lnTo>
                  <a:pt x="357188" y="457200"/>
                </a:lnTo>
                <a:cubicBezTo>
                  <a:pt x="388709" y="457200"/>
                  <a:pt x="414338" y="431572"/>
                  <a:pt x="414338" y="400050"/>
                </a:cubicBezTo>
                <a:lnTo>
                  <a:pt x="414338" y="242888"/>
                </a:lnTo>
                <a:lnTo>
                  <a:pt x="428625" y="242888"/>
                </a:lnTo>
                <a:cubicBezTo>
                  <a:pt x="440412" y="242888"/>
                  <a:pt x="450949" y="235654"/>
                  <a:pt x="455235" y="224760"/>
                </a:cubicBezTo>
                <a:cubicBezTo>
                  <a:pt x="459522" y="213866"/>
                  <a:pt x="456664" y="201364"/>
                  <a:pt x="448092" y="193417"/>
                </a:cubicBezTo>
                <a:lnTo>
                  <a:pt x="248067" y="7680"/>
                </a:lnTo>
                <a:close/>
                <a:moveTo>
                  <a:pt x="214313" y="285750"/>
                </a:moveTo>
                <a:lnTo>
                  <a:pt x="242888" y="285750"/>
                </a:lnTo>
                <a:cubicBezTo>
                  <a:pt x="266551" y="285750"/>
                  <a:pt x="285750" y="304949"/>
                  <a:pt x="285750" y="328613"/>
                </a:cubicBezTo>
                <a:lnTo>
                  <a:pt x="285750" y="414338"/>
                </a:lnTo>
                <a:lnTo>
                  <a:pt x="171450" y="414338"/>
                </a:lnTo>
                <a:lnTo>
                  <a:pt x="171450" y="328613"/>
                </a:lnTo>
                <a:cubicBezTo>
                  <a:pt x="171450" y="304949"/>
                  <a:pt x="190649" y="285750"/>
                  <a:pt x="214313" y="285750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19" name="Text 17"/>
          <p:cNvSpPr/>
          <p:nvPr/>
        </p:nvSpPr>
        <p:spPr>
          <a:xfrm>
            <a:off x="1651000" y="5588000"/>
            <a:ext cx="3175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Квартиры и дома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 жёсткой водой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391150" y="5651500"/>
            <a:ext cx="342900" cy="457200"/>
          </a:xfrm>
          <a:custGeom>
            <a:avLst/>
            <a:gdLst/>
            <a:ahLst/>
            <a:cxnLst/>
            <a:rect l="l" t="t" r="r" b="b"/>
            <a:pathLst>
              <a:path w="342900" h="457200">
                <a:moveTo>
                  <a:pt x="107156" y="78581"/>
                </a:moveTo>
                <a:cubicBezTo>
                  <a:pt x="107156" y="43097"/>
                  <a:pt x="135965" y="14288"/>
                  <a:pt x="171450" y="14288"/>
                </a:cubicBezTo>
                <a:cubicBezTo>
                  <a:pt x="206935" y="14288"/>
                  <a:pt x="235744" y="43097"/>
                  <a:pt x="235744" y="78581"/>
                </a:cubicBezTo>
                <a:cubicBezTo>
                  <a:pt x="235744" y="114066"/>
                  <a:pt x="206935" y="142875"/>
                  <a:pt x="171450" y="142875"/>
                </a:cubicBezTo>
                <a:cubicBezTo>
                  <a:pt x="135965" y="142875"/>
                  <a:pt x="107156" y="114066"/>
                  <a:pt x="107156" y="78581"/>
                </a:cubicBezTo>
                <a:close/>
                <a:moveTo>
                  <a:pt x="6876" y="129034"/>
                </a:moveTo>
                <a:cubicBezTo>
                  <a:pt x="18484" y="113050"/>
                  <a:pt x="40809" y="109567"/>
                  <a:pt x="56793" y="121176"/>
                </a:cubicBezTo>
                <a:lnTo>
                  <a:pt x="89118" y="144661"/>
                </a:lnTo>
                <a:cubicBezTo>
                  <a:pt x="113050" y="162074"/>
                  <a:pt x="141893" y="171450"/>
                  <a:pt x="171450" y="171450"/>
                </a:cubicBezTo>
                <a:cubicBezTo>
                  <a:pt x="201007" y="171450"/>
                  <a:pt x="229850" y="162074"/>
                  <a:pt x="253782" y="144661"/>
                </a:cubicBezTo>
                <a:lnTo>
                  <a:pt x="286107" y="121087"/>
                </a:lnTo>
                <a:cubicBezTo>
                  <a:pt x="302091" y="109478"/>
                  <a:pt x="324416" y="113050"/>
                  <a:pt x="336024" y="128945"/>
                </a:cubicBezTo>
                <a:cubicBezTo>
                  <a:pt x="347633" y="144840"/>
                  <a:pt x="344061" y="167253"/>
                  <a:pt x="328166" y="178862"/>
                </a:cubicBezTo>
                <a:lnTo>
                  <a:pt x="295841" y="202436"/>
                </a:lnTo>
                <a:cubicBezTo>
                  <a:pt x="283696" y="211276"/>
                  <a:pt x="270748" y="218688"/>
                  <a:pt x="257175" y="224760"/>
                </a:cubicBezTo>
                <a:lnTo>
                  <a:pt x="257175" y="257175"/>
                </a:lnTo>
                <a:lnTo>
                  <a:pt x="85725" y="257175"/>
                </a:lnTo>
                <a:lnTo>
                  <a:pt x="85725" y="224760"/>
                </a:lnTo>
                <a:cubicBezTo>
                  <a:pt x="72152" y="218777"/>
                  <a:pt x="59204" y="211276"/>
                  <a:pt x="47059" y="202436"/>
                </a:cubicBezTo>
                <a:lnTo>
                  <a:pt x="14734" y="178862"/>
                </a:lnTo>
                <a:cubicBezTo>
                  <a:pt x="-1250" y="167253"/>
                  <a:pt x="-4733" y="144929"/>
                  <a:pt x="6876" y="128945"/>
                </a:cubicBezTo>
                <a:close/>
                <a:moveTo>
                  <a:pt x="87064" y="294055"/>
                </a:moveTo>
                <a:lnTo>
                  <a:pt x="141178" y="341382"/>
                </a:lnTo>
                <a:lnTo>
                  <a:pt x="117961" y="374600"/>
                </a:lnTo>
                <a:lnTo>
                  <a:pt x="139660" y="396300"/>
                </a:lnTo>
                <a:cubicBezTo>
                  <a:pt x="153591" y="410230"/>
                  <a:pt x="153591" y="432822"/>
                  <a:pt x="139660" y="446842"/>
                </a:cubicBezTo>
                <a:cubicBezTo>
                  <a:pt x="125730" y="460861"/>
                  <a:pt x="103138" y="460772"/>
                  <a:pt x="89118" y="446842"/>
                </a:cubicBezTo>
                <a:lnTo>
                  <a:pt x="46256" y="403979"/>
                </a:lnTo>
                <a:cubicBezTo>
                  <a:pt x="33933" y="391656"/>
                  <a:pt x="32236" y="372368"/>
                  <a:pt x="42148" y="358170"/>
                </a:cubicBezTo>
                <a:lnTo>
                  <a:pt x="86975" y="294055"/>
                </a:lnTo>
                <a:close/>
                <a:moveTo>
                  <a:pt x="201811" y="341382"/>
                </a:moveTo>
                <a:lnTo>
                  <a:pt x="255925" y="294055"/>
                </a:lnTo>
                <a:lnTo>
                  <a:pt x="300752" y="358170"/>
                </a:lnTo>
                <a:cubicBezTo>
                  <a:pt x="310664" y="372368"/>
                  <a:pt x="308967" y="391656"/>
                  <a:pt x="296734" y="403890"/>
                </a:cubicBezTo>
                <a:lnTo>
                  <a:pt x="253871" y="446752"/>
                </a:lnTo>
                <a:cubicBezTo>
                  <a:pt x="239941" y="460683"/>
                  <a:pt x="217349" y="460683"/>
                  <a:pt x="203329" y="446752"/>
                </a:cubicBezTo>
                <a:cubicBezTo>
                  <a:pt x="189309" y="432822"/>
                  <a:pt x="189399" y="410230"/>
                  <a:pt x="203329" y="396210"/>
                </a:cubicBezTo>
                <a:lnTo>
                  <a:pt x="225028" y="374511"/>
                </a:lnTo>
                <a:lnTo>
                  <a:pt x="201811" y="341293"/>
                </a:ln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1" name="Text 19"/>
          <p:cNvSpPr/>
          <p:nvPr/>
        </p:nvSpPr>
        <p:spPr>
          <a:xfrm>
            <a:off x="5969000" y="5588000"/>
            <a:ext cx="3175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Семьи с детьми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безопасность воды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9652000" y="56515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8575" y="57150"/>
                </a:moveTo>
                <a:cubicBezTo>
                  <a:pt x="12769" y="57150"/>
                  <a:pt x="0" y="69919"/>
                  <a:pt x="0" y="85725"/>
                </a:cubicBezTo>
                <a:cubicBezTo>
                  <a:pt x="0" y="101531"/>
                  <a:pt x="12769" y="114300"/>
                  <a:pt x="28575" y="114300"/>
                </a:cubicBezTo>
                <a:lnTo>
                  <a:pt x="105995" y="114300"/>
                </a:lnTo>
                <a:cubicBezTo>
                  <a:pt x="116979" y="139571"/>
                  <a:pt x="142161" y="157163"/>
                  <a:pt x="171450" y="157163"/>
                </a:cubicBezTo>
                <a:cubicBezTo>
                  <a:pt x="200739" y="157163"/>
                  <a:pt x="225921" y="139571"/>
                  <a:pt x="236905" y="114300"/>
                </a:cubicBezTo>
                <a:lnTo>
                  <a:pt x="428625" y="114300"/>
                </a:lnTo>
                <a:cubicBezTo>
                  <a:pt x="444431" y="114300"/>
                  <a:pt x="457200" y="101531"/>
                  <a:pt x="457200" y="85725"/>
                </a:cubicBezTo>
                <a:cubicBezTo>
                  <a:pt x="457200" y="69919"/>
                  <a:pt x="444431" y="57150"/>
                  <a:pt x="428625" y="57150"/>
                </a:cubicBezTo>
                <a:lnTo>
                  <a:pt x="236905" y="57150"/>
                </a:lnTo>
                <a:cubicBezTo>
                  <a:pt x="225921" y="31879"/>
                  <a:pt x="200739" y="14288"/>
                  <a:pt x="171450" y="14288"/>
                </a:cubicBezTo>
                <a:cubicBezTo>
                  <a:pt x="142161" y="14288"/>
                  <a:pt x="116979" y="31879"/>
                  <a:pt x="105995" y="57150"/>
                </a:cubicBezTo>
                <a:lnTo>
                  <a:pt x="28575" y="57150"/>
                </a:lnTo>
                <a:close/>
                <a:moveTo>
                  <a:pt x="28575" y="200025"/>
                </a:moveTo>
                <a:cubicBezTo>
                  <a:pt x="12769" y="200025"/>
                  <a:pt x="0" y="212794"/>
                  <a:pt x="0" y="228600"/>
                </a:cubicBezTo>
                <a:cubicBezTo>
                  <a:pt x="0" y="244406"/>
                  <a:pt x="12769" y="257175"/>
                  <a:pt x="28575" y="257175"/>
                </a:cubicBezTo>
                <a:lnTo>
                  <a:pt x="248870" y="257175"/>
                </a:lnTo>
                <a:cubicBezTo>
                  <a:pt x="259854" y="282446"/>
                  <a:pt x="285036" y="300038"/>
                  <a:pt x="314325" y="300038"/>
                </a:cubicBezTo>
                <a:cubicBezTo>
                  <a:pt x="343614" y="300038"/>
                  <a:pt x="368796" y="282446"/>
                  <a:pt x="379780" y="257175"/>
                </a:cubicBezTo>
                <a:lnTo>
                  <a:pt x="428625" y="257175"/>
                </a:lnTo>
                <a:cubicBezTo>
                  <a:pt x="444431" y="257175"/>
                  <a:pt x="457200" y="244406"/>
                  <a:pt x="457200" y="228600"/>
                </a:cubicBezTo>
                <a:cubicBezTo>
                  <a:pt x="457200" y="212794"/>
                  <a:pt x="444431" y="200025"/>
                  <a:pt x="428625" y="200025"/>
                </a:cubicBezTo>
                <a:lnTo>
                  <a:pt x="379780" y="200025"/>
                </a:lnTo>
                <a:cubicBezTo>
                  <a:pt x="368796" y="174754"/>
                  <a:pt x="343614" y="157163"/>
                  <a:pt x="314325" y="157163"/>
                </a:cubicBezTo>
                <a:cubicBezTo>
                  <a:pt x="285036" y="157163"/>
                  <a:pt x="259854" y="174754"/>
                  <a:pt x="248870" y="200025"/>
                </a:cubicBezTo>
                <a:lnTo>
                  <a:pt x="28575" y="200025"/>
                </a:lnTo>
                <a:close/>
                <a:moveTo>
                  <a:pt x="28575" y="342900"/>
                </a:moveTo>
                <a:cubicBezTo>
                  <a:pt x="12769" y="342900"/>
                  <a:pt x="0" y="355669"/>
                  <a:pt x="0" y="371475"/>
                </a:cubicBezTo>
                <a:cubicBezTo>
                  <a:pt x="0" y="387281"/>
                  <a:pt x="12769" y="400050"/>
                  <a:pt x="28575" y="400050"/>
                </a:cubicBezTo>
                <a:lnTo>
                  <a:pt x="77420" y="400050"/>
                </a:lnTo>
                <a:cubicBezTo>
                  <a:pt x="88404" y="425321"/>
                  <a:pt x="113586" y="442913"/>
                  <a:pt x="142875" y="442913"/>
                </a:cubicBezTo>
                <a:cubicBezTo>
                  <a:pt x="172164" y="442913"/>
                  <a:pt x="197346" y="425321"/>
                  <a:pt x="208330" y="400050"/>
                </a:cubicBezTo>
                <a:lnTo>
                  <a:pt x="428625" y="400050"/>
                </a:lnTo>
                <a:cubicBezTo>
                  <a:pt x="444431" y="400050"/>
                  <a:pt x="457200" y="387281"/>
                  <a:pt x="457200" y="371475"/>
                </a:cubicBezTo>
                <a:cubicBezTo>
                  <a:pt x="457200" y="355669"/>
                  <a:pt x="444431" y="342900"/>
                  <a:pt x="428625" y="342900"/>
                </a:cubicBezTo>
                <a:lnTo>
                  <a:pt x="208330" y="342900"/>
                </a:lnTo>
                <a:cubicBezTo>
                  <a:pt x="197346" y="317629"/>
                  <a:pt x="172164" y="300038"/>
                  <a:pt x="142875" y="300038"/>
                </a:cubicBezTo>
                <a:cubicBezTo>
                  <a:pt x="113586" y="300038"/>
                  <a:pt x="88404" y="317629"/>
                  <a:pt x="77420" y="342900"/>
                </a:cubicBezTo>
                <a:lnTo>
                  <a:pt x="28575" y="342900"/>
                </a:ln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3" name="Text 21"/>
          <p:cNvSpPr/>
          <p:nvPr/>
        </p:nvSpPr>
        <p:spPr>
          <a:xfrm>
            <a:off x="10287000" y="5588000"/>
            <a:ext cx="3175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Контроль качества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TDS на дисплее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987425" y="6921500"/>
            <a:ext cx="514350" cy="457200"/>
          </a:xfrm>
          <a:custGeom>
            <a:avLst/>
            <a:gdLst/>
            <a:ahLst/>
            <a:cxnLst/>
            <a:rect l="l" t="t" r="r" b="b"/>
            <a:pathLst>
              <a:path w="514350" h="457200">
                <a:moveTo>
                  <a:pt x="214313" y="128588"/>
                </a:moveTo>
                <a:cubicBezTo>
                  <a:pt x="214313" y="81275"/>
                  <a:pt x="175900" y="42863"/>
                  <a:pt x="128588" y="42863"/>
                </a:cubicBezTo>
                <a:cubicBezTo>
                  <a:pt x="81275" y="42863"/>
                  <a:pt x="42863" y="81275"/>
                  <a:pt x="42863" y="128588"/>
                </a:cubicBezTo>
                <a:cubicBezTo>
                  <a:pt x="42863" y="175900"/>
                  <a:pt x="81275" y="214313"/>
                  <a:pt x="128588" y="214313"/>
                </a:cubicBezTo>
                <a:cubicBezTo>
                  <a:pt x="175900" y="214313"/>
                  <a:pt x="214313" y="175900"/>
                  <a:pt x="214313" y="128588"/>
                </a:cubicBezTo>
                <a:close/>
                <a:moveTo>
                  <a:pt x="253960" y="157163"/>
                </a:moveTo>
                <a:cubicBezTo>
                  <a:pt x="241012" y="214402"/>
                  <a:pt x="189756" y="257175"/>
                  <a:pt x="128588" y="257175"/>
                </a:cubicBezTo>
                <a:cubicBezTo>
                  <a:pt x="57596" y="257175"/>
                  <a:pt x="0" y="199579"/>
                  <a:pt x="0" y="128588"/>
                </a:cubicBezTo>
                <a:cubicBezTo>
                  <a:pt x="0" y="57596"/>
                  <a:pt x="57596" y="0"/>
                  <a:pt x="128588" y="0"/>
                </a:cubicBezTo>
                <a:cubicBezTo>
                  <a:pt x="189756" y="0"/>
                  <a:pt x="241012" y="42773"/>
                  <a:pt x="253960" y="100013"/>
                </a:cubicBezTo>
                <a:lnTo>
                  <a:pt x="318075" y="100013"/>
                </a:lnTo>
                <a:cubicBezTo>
                  <a:pt x="325934" y="91261"/>
                  <a:pt x="337364" y="85725"/>
                  <a:pt x="350044" y="85725"/>
                </a:cubicBezTo>
                <a:lnTo>
                  <a:pt x="442913" y="85725"/>
                </a:lnTo>
                <a:cubicBezTo>
                  <a:pt x="466576" y="85725"/>
                  <a:pt x="485775" y="104924"/>
                  <a:pt x="485775" y="128588"/>
                </a:cubicBezTo>
                <a:cubicBezTo>
                  <a:pt x="485775" y="152251"/>
                  <a:pt x="466576" y="171450"/>
                  <a:pt x="442913" y="171450"/>
                </a:cubicBezTo>
                <a:lnTo>
                  <a:pt x="350044" y="171450"/>
                </a:lnTo>
                <a:cubicBezTo>
                  <a:pt x="337364" y="171450"/>
                  <a:pt x="325934" y="165914"/>
                  <a:pt x="318075" y="157163"/>
                </a:cubicBezTo>
                <a:lnTo>
                  <a:pt x="253960" y="157163"/>
                </a:lnTo>
                <a:close/>
                <a:moveTo>
                  <a:pt x="128588" y="71438"/>
                </a:moveTo>
                <a:cubicBezTo>
                  <a:pt x="160129" y="71438"/>
                  <a:pt x="185738" y="97046"/>
                  <a:pt x="185738" y="128588"/>
                </a:cubicBezTo>
                <a:cubicBezTo>
                  <a:pt x="185738" y="160129"/>
                  <a:pt x="160129" y="185738"/>
                  <a:pt x="128588" y="185738"/>
                </a:cubicBezTo>
                <a:cubicBezTo>
                  <a:pt x="97046" y="185738"/>
                  <a:pt x="71438" y="160129"/>
                  <a:pt x="71438" y="128588"/>
                </a:cubicBezTo>
                <a:cubicBezTo>
                  <a:pt x="71438" y="97046"/>
                  <a:pt x="97046" y="71438"/>
                  <a:pt x="128588" y="71438"/>
                </a:cubicBezTo>
                <a:close/>
                <a:moveTo>
                  <a:pt x="357188" y="214313"/>
                </a:moveTo>
                <a:cubicBezTo>
                  <a:pt x="369064" y="214313"/>
                  <a:pt x="378619" y="223867"/>
                  <a:pt x="378619" y="235744"/>
                </a:cubicBezTo>
                <a:lnTo>
                  <a:pt x="378619" y="242888"/>
                </a:lnTo>
                <a:lnTo>
                  <a:pt x="464344" y="242888"/>
                </a:lnTo>
                <a:cubicBezTo>
                  <a:pt x="476220" y="242888"/>
                  <a:pt x="485775" y="252442"/>
                  <a:pt x="485775" y="264319"/>
                </a:cubicBezTo>
                <a:cubicBezTo>
                  <a:pt x="485775" y="276195"/>
                  <a:pt x="476220" y="285750"/>
                  <a:pt x="464344" y="285750"/>
                </a:cubicBezTo>
                <a:lnTo>
                  <a:pt x="250031" y="285750"/>
                </a:lnTo>
                <a:cubicBezTo>
                  <a:pt x="238155" y="285750"/>
                  <a:pt x="228600" y="276195"/>
                  <a:pt x="228600" y="264319"/>
                </a:cubicBezTo>
                <a:cubicBezTo>
                  <a:pt x="228600" y="252442"/>
                  <a:pt x="238155" y="242888"/>
                  <a:pt x="250031" y="242888"/>
                </a:cubicBezTo>
                <a:lnTo>
                  <a:pt x="335756" y="242888"/>
                </a:lnTo>
                <a:lnTo>
                  <a:pt x="335756" y="235744"/>
                </a:lnTo>
                <a:cubicBezTo>
                  <a:pt x="335756" y="223867"/>
                  <a:pt x="345311" y="214313"/>
                  <a:pt x="357188" y="214313"/>
                </a:cubicBezTo>
                <a:close/>
                <a:moveTo>
                  <a:pt x="257175" y="414338"/>
                </a:moveTo>
                <a:lnTo>
                  <a:pt x="257175" y="314325"/>
                </a:lnTo>
                <a:lnTo>
                  <a:pt x="457200" y="314325"/>
                </a:lnTo>
                <a:lnTo>
                  <a:pt x="457200" y="414338"/>
                </a:lnTo>
                <a:cubicBezTo>
                  <a:pt x="457200" y="438001"/>
                  <a:pt x="438001" y="457200"/>
                  <a:pt x="414338" y="457200"/>
                </a:cubicBezTo>
                <a:lnTo>
                  <a:pt x="300038" y="457200"/>
                </a:lnTo>
                <a:cubicBezTo>
                  <a:pt x="276374" y="457200"/>
                  <a:pt x="257175" y="438001"/>
                  <a:pt x="257175" y="414338"/>
                </a:cubicBezTo>
                <a:close/>
                <a:moveTo>
                  <a:pt x="42863" y="285750"/>
                </a:moveTo>
                <a:lnTo>
                  <a:pt x="157163" y="285750"/>
                </a:lnTo>
                <a:cubicBezTo>
                  <a:pt x="180826" y="285750"/>
                  <a:pt x="200025" y="304949"/>
                  <a:pt x="200025" y="328613"/>
                </a:cubicBezTo>
                <a:cubicBezTo>
                  <a:pt x="200025" y="352276"/>
                  <a:pt x="180826" y="371475"/>
                  <a:pt x="157163" y="371475"/>
                </a:cubicBezTo>
                <a:lnTo>
                  <a:pt x="142875" y="371475"/>
                </a:lnTo>
                <a:cubicBezTo>
                  <a:pt x="142875" y="387281"/>
                  <a:pt x="130106" y="400050"/>
                  <a:pt x="114300" y="400050"/>
                </a:cubicBezTo>
                <a:lnTo>
                  <a:pt x="57150" y="400050"/>
                </a:lnTo>
                <a:cubicBezTo>
                  <a:pt x="41344" y="400050"/>
                  <a:pt x="28575" y="387281"/>
                  <a:pt x="28575" y="371475"/>
                </a:cubicBezTo>
                <a:lnTo>
                  <a:pt x="28575" y="300038"/>
                </a:lnTo>
                <a:cubicBezTo>
                  <a:pt x="28575" y="292179"/>
                  <a:pt x="35004" y="285750"/>
                  <a:pt x="42863" y="285750"/>
                </a:cubicBezTo>
                <a:close/>
                <a:moveTo>
                  <a:pt x="157163" y="342900"/>
                </a:moveTo>
                <a:cubicBezTo>
                  <a:pt x="165021" y="342900"/>
                  <a:pt x="171450" y="336471"/>
                  <a:pt x="171450" y="328613"/>
                </a:cubicBezTo>
                <a:cubicBezTo>
                  <a:pt x="171450" y="320754"/>
                  <a:pt x="165021" y="314325"/>
                  <a:pt x="157163" y="314325"/>
                </a:cubicBezTo>
                <a:lnTo>
                  <a:pt x="142875" y="314325"/>
                </a:lnTo>
                <a:lnTo>
                  <a:pt x="142875" y="342900"/>
                </a:lnTo>
                <a:lnTo>
                  <a:pt x="157163" y="342900"/>
                </a:lnTo>
                <a:close/>
                <a:moveTo>
                  <a:pt x="21431" y="414338"/>
                </a:moveTo>
                <a:lnTo>
                  <a:pt x="178594" y="414338"/>
                </a:lnTo>
                <a:cubicBezTo>
                  <a:pt x="190470" y="414338"/>
                  <a:pt x="200025" y="423892"/>
                  <a:pt x="200025" y="435769"/>
                </a:cubicBezTo>
                <a:cubicBezTo>
                  <a:pt x="200025" y="447645"/>
                  <a:pt x="190470" y="457200"/>
                  <a:pt x="178594" y="457200"/>
                </a:cubicBezTo>
                <a:lnTo>
                  <a:pt x="21431" y="457200"/>
                </a:lnTo>
                <a:cubicBezTo>
                  <a:pt x="9555" y="457200"/>
                  <a:pt x="0" y="447645"/>
                  <a:pt x="0" y="435769"/>
                </a:cubicBezTo>
                <a:cubicBezTo>
                  <a:pt x="0" y="423892"/>
                  <a:pt x="9555" y="414338"/>
                  <a:pt x="21431" y="414338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5" name="Text 23"/>
          <p:cNvSpPr/>
          <p:nvPr/>
        </p:nvSpPr>
        <p:spPr>
          <a:xfrm>
            <a:off x="1651000" y="6858000"/>
            <a:ext cx="3175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Современные кухни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компактный дизайн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762000" y="8128000"/>
            <a:ext cx="14732000" cy="25400"/>
          </a:xfrm>
          <a:prstGeom prst="rect">
            <a:avLst/>
          </a:prstGeom>
          <a:gradFill rotWithShape="1" flip="none">
            <a:gsLst>
              <a:gs pos="0">
                <a:srgbClr val="2E8FD6"/>
              </a:gs>
              <a:gs pos="100000">
                <a:srgbClr val="2E8FD6">
                  <a:alpha val="0"/>
                </a:srgbClr>
              </a:gs>
            </a:gsLst>
            <a:lin ang="0" scaled="1"/>
          </a:gradFill>
          <a:ln/>
        </p:spPr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8000"/>
            <a:ext cx="762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Плюсы и вердикт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065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4" name="Shape 2"/>
          <p:cNvSpPr/>
          <p:nvPr/>
        </p:nvSpPr>
        <p:spPr>
          <a:xfrm>
            <a:off x="762000" y="1587500"/>
            <a:ext cx="7112000" cy="4699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1079500" y="1778000"/>
            <a:ext cx="254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ПРЕИМУЩЕСТВА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079500" y="2286000"/>
            <a:ext cx="6477000" cy="36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Высокая производительность — 1 л/мин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Нет громоздкого накопительного бака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Интеллектуальное управление с TDS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4-ступенчатая очистка, 99% эффективность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Полная комплектация из коробки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Энергоэффективность — всего 96 Вт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✓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Автопромывка мембраны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8382000" y="1587500"/>
            <a:ext cx="7112000" cy="29210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8699500" y="1778000"/>
            <a:ext cx="317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НЮАНСЫ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8699500" y="2286000"/>
            <a:ext cx="6477000" cy="19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Требования к воде: TDS ≤ 250 ppm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Требуется подключение к электросети</a:t>
            </a:r>
            <a:endParaRPr lang="en-US" sz="1600" dirty="0"/>
          </a:p>
          <a:p>
            <a:pPr>
              <a:lnSpc>
                <a:spcPct val="180000"/>
              </a:lnSpc>
            </a:pPr>
            <a:r>
              <a:rPr lang="en-US" sz="18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•</a:t>
            </a:r>
            <a:pPr>
              <a:lnSpc>
                <a:spcPct val="180000"/>
              </a:lnSpc>
            </a:pPr>
            <a:r>
              <a:rPr lang="en-US" sz="18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Цена выше бюджетных аналогов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8382000" y="4826000"/>
            <a:ext cx="7112000" cy="1460500"/>
          </a:xfrm>
          <a:prstGeom prst="rect">
            <a:avLst/>
          </a:prstGeom>
          <a:solidFill>
            <a:srgbClr val="1A3A52"/>
          </a:solidFill>
          <a:ln/>
        </p:spPr>
      </p:sp>
      <p:sp>
        <p:nvSpPr>
          <p:cNvPr id="11" name="Text 9"/>
          <p:cNvSpPr/>
          <p:nvPr/>
        </p:nvSpPr>
        <p:spPr>
          <a:xfrm>
            <a:off x="8699500" y="5016500"/>
            <a:ext cx="3302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FFFFFF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РЕКОМЕНДОВАННАЯ ЦЕНА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8699500" y="5397500"/>
            <a:ext cx="381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34 999 ₽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762000" y="6667500"/>
            <a:ext cx="14732000" cy="1778000"/>
          </a:xfrm>
          <a:prstGeom prst="rect">
            <a:avLst/>
          </a:prstGeom>
          <a:solidFill>
            <a:srgbClr val="1A3A52"/>
          </a:solidFill>
          <a:ln/>
        </p:spPr>
      </p:sp>
      <p:sp>
        <p:nvSpPr>
          <p:cNvPr id="14" name="Text 12"/>
          <p:cNvSpPr/>
          <p:nvPr/>
        </p:nvSpPr>
        <p:spPr>
          <a:xfrm>
            <a:off x="1079500" y="6858000"/>
            <a:ext cx="254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b="1" spc="200" kern="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ВЕРДИКТ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79500" y="7302500"/>
            <a:ext cx="14097000" cy="8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60000"/>
              </a:lnSpc>
            </a:pPr>
            <a:r>
              <a:rPr lang="en-US" sz="18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Современное технологичное решение для тех, кто ищет баланс между качеством очистки и удобством. Компактная система с функционалом умного устройства — отличное вложение в здоровье семьи.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7_Water_Splash_Water_Drop_Water_Sur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85000"/>
                </a:srgbClr>
              </a:gs>
              <a:gs pos="50000">
                <a:srgbClr val="0F1D2A">
                  <a:alpha val="80000"/>
                </a:srgbClr>
              </a:gs>
              <a:gs pos="100000">
                <a:srgbClr val="0F1D2A">
                  <a:alpha val="70000"/>
                </a:srgbClr>
              </a:gs>
            </a:gsLst>
            <a:lin ang="54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6858000" y="3048000"/>
            <a:ext cx="2540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5" name="Text 2"/>
          <p:cNvSpPr/>
          <p:nvPr/>
        </p:nvSpPr>
        <p:spPr>
          <a:xfrm>
            <a:off x="2540000" y="3365500"/>
            <a:ext cx="11176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6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SIBERIA SNOWPAD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0" y="4572000"/>
            <a:ext cx="8636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Чистая вода — здоровая семья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0" y="5207000"/>
            <a:ext cx="8636000" cy="444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Инвестиция в качество жизни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5588000" y="6096000"/>
            <a:ext cx="5080000" cy="12700"/>
          </a:xfrm>
          <a:prstGeom prst="rect">
            <a:avLst/>
          </a:prstGeom>
          <a:solidFill>
            <a:srgbClr val="FFFFFF">
              <a:alpha val="12549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4318000" y="6350000"/>
            <a:ext cx="7620000" cy="317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rgbClr val="8A9BAE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Обзор подготовлен на основе материалов </a:t>
            </a:r>
            <a:pPr algn="ctr">
              <a:lnSpc>
                <a:spcPct val="100000"/>
              </a:lnSpc>
            </a:pPr>
            <a:r>
              <a:rPr lang="en-US" sz="1400" u="sng" dirty="0">
                <a:solidFill>
                  <a:srgbClr val="8A9BAE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  <a:hlinkClick r:id="rId2" tooltip="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F1D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698500"/>
            <a:ext cx="381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b="1" spc="400" kern="0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ОБЗОР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762000" y="1143000"/>
            <a:ext cx="5080000" cy="6985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200" b="1" spc="2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СОДЕРЖАНИЕ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762000" y="2032000"/>
            <a:ext cx="14732000" cy="12700"/>
          </a:xfrm>
          <a:prstGeom prst="rect">
            <a:avLst/>
          </a:prstGeom>
          <a:solidFill>
            <a:srgbClr val="FFFFFF">
              <a:alpha val="12549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762000" y="24765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905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Характеристики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905000" y="29464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Технические параметры системы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62000" y="38735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905000" y="3937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Комплектация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1905000" y="43434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Всё включено — готов к установке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62000" y="52705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905000" y="5334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Система очистки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905000" y="57404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ступени от примесей до вирусов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8382000" y="24765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525000" y="2540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Умные функции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525000" y="29464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Интеллектуальное управление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382000" y="3873500"/>
            <a:ext cx="1016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00000"/>
              </a:lnSpc>
            </a:pPr>
            <a:r>
              <a:rPr lang="en-US" sz="48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9525000" y="3937000"/>
            <a:ext cx="508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Производительность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525000" y="43434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Скорость и компактность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6731000"/>
            <a:ext cx="14732000" cy="25400"/>
          </a:xfrm>
          <a:prstGeom prst="rect">
            <a:avLst/>
          </a:prstGeom>
          <a:gradFill rotWithShape="1" flip="none">
            <a:gsLst>
              <a:gs pos="0">
                <a:srgbClr val="2E8FD6"/>
              </a:gs>
              <a:gs pos="100000">
                <a:srgbClr val="2E8FD6">
                  <a:alpha val="0"/>
                </a:srgbClr>
              </a:gs>
            </a:gsLst>
            <a:lin ang="0" scaled="1"/>
          </a:gradFill>
          <a:ln/>
        </p:spPr>
      </p:sp>
      <p:sp>
        <p:nvSpPr>
          <p:cNvPr id="21" name="Text 19"/>
          <p:cNvSpPr/>
          <p:nvPr/>
        </p:nvSpPr>
        <p:spPr>
          <a:xfrm>
            <a:off x="762000" y="6985000"/>
            <a:ext cx="762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rgbClr val="8A9BAE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Источник: </a:t>
            </a:r>
            <a:pPr>
              <a:lnSpc>
                <a:spcPct val="100000"/>
              </a:lnSpc>
            </a:pPr>
            <a:r>
              <a:rPr lang="en-US" sz="1400" u="sng" dirty="0">
                <a:solidFill>
                  <a:srgbClr val="8A9BAE">
                    <a:alpha val="50196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  <a:hlinkClick r:id="rId1" tooltip="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omnifilter.ru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2_illustration_of_clear_water_splash.png">    </p:cNvPr>
          <p:cNvPicPr>
            <a:picLocks noChangeAspect="1"/>
          </p:cNvPicPr>
          <p:nvPr/>
        </p:nvPicPr>
        <p:blipFill>
          <a:blip r:embed="rId1"/>
          <a:srcRect l="0" r="0" t="24121" b="24121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1000"/>
                </a:srgbClr>
              </a:gs>
              <a:gs pos="60000">
                <a:srgbClr val="0F1D2A">
                  <a:alpha val="80000"/>
                </a:srgbClr>
              </a:gs>
              <a:gs pos="100000">
                <a:srgbClr val="0F1D2A">
                  <a:alpha val="63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2000" y="2540000"/>
            <a:ext cx="254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62000" y="3746500"/>
            <a:ext cx="1016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40005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ХАРАКТЕРИСТИКИ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4889500"/>
            <a:ext cx="698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Технические возможности системы нового поколения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635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Ключевые характеристики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0" y="1587500"/>
          <a:ext cx="7874000" cy="6921500"/>
        </p:xfrm>
        <a:graphic>
          <a:graphicData uri="http://schemas.openxmlformats.org/drawingml/2006/table">
            <a:tbl>
              <a:tblPr/>
              <a:tblGrid>
                <a:gridCol w="3543300"/>
                <a:gridCol w="4330700"/>
              </a:tblGrid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Параметр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5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dirty="0">
                          <a:solidFill>
                            <a:srgbClr val="FFFFFF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Значение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52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Тип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Бытовая система обратного осмоса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Производительность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2E8FD6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~1 литр/мин (400 GPD)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Наличие бака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Нет (система с помпой)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Управление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Сенсорное, интеллектуальная промывка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Количество ступеней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4 (без минерализатора)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Замена картриджей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Быстрая, крепление bayonet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Ресурс мембраны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2E8FD6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 24 месяцев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Мощность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96 Вт в режиме фильтрации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Макс. давление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1–4 атмосферы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663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Макс. TDS входной воды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до 250 ppm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7FA"/>
                    </a:solidFill>
                  </a:tcPr>
                </a:tc>
              </a:tr>
              <a:tr h="600204"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Страна / Гарантия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u="none" dirty="0">
                          <a:solidFill>
                            <a:srgbClr val="1C1E21"/>
                          </a:solidFill>
                          <a:latin typeface="Liter" pitchFamily="34" charset="0"/>
                          <a:ea typeface="Liter" pitchFamily="34" charset="-122"/>
                          <a:cs typeface="Liter" pitchFamily="34" charset="-120"/>
                        </a:rPr>
                        <a:t>Китай / 1 год</a:t>
                      </a:r>
                      <a:endParaRPr lang="en-US" sz="1600" dirty="0">
                        <a:latin typeface="Liter" charset="0"/>
                        <a:ea typeface="Liter" charset="0"/>
                        <a:cs typeface="Liter" charset="0"/>
                      </a:endParaRPr>
                    </a:p>
                  </a:txBody>
                  <a:tcPr marL="91440" marR="91440" marT="0" marB="0" anchor="ctr">
                    <a:lnL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2E6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Text 2"/>
          <p:cNvSpPr/>
          <p:nvPr/>
        </p:nvSpPr>
        <p:spPr>
          <a:xfrm>
            <a:off x="9398000" y="1905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400</a:t>
            </a:r>
            <a:endParaRPr lang="en-US" sz="5600" dirty="0"/>
          </a:p>
        </p:txBody>
      </p:sp>
      <p:sp>
        <p:nvSpPr>
          <p:cNvPr id="6" name="Text 3"/>
          <p:cNvSpPr/>
          <p:nvPr/>
        </p:nvSpPr>
        <p:spPr>
          <a:xfrm>
            <a:off x="11938000" y="1905000"/>
            <a:ext cx="152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GPD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398000" y="2794000"/>
            <a:ext cx="609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Производительность мембраны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9398000" y="3429000"/>
            <a:ext cx="6096000" cy="12700"/>
          </a:xfrm>
          <a:prstGeom prst="rect">
            <a:avLst/>
          </a:prstGeom>
          <a:solidFill>
            <a:srgbClr val="E2E6EC"/>
          </a:solidFill>
          <a:ln/>
        </p:spPr>
      </p:sp>
      <p:sp>
        <p:nvSpPr>
          <p:cNvPr id="9" name="Text 6"/>
          <p:cNvSpPr/>
          <p:nvPr/>
        </p:nvSpPr>
        <p:spPr>
          <a:xfrm>
            <a:off x="9398000" y="3810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5600" dirty="0"/>
          </a:p>
        </p:txBody>
      </p:sp>
      <p:sp>
        <p:nvSpPr>
          <p:cNvPr id="10" name="Text 7"/>
          <p:cNvSpPr/>
          <p:nvPr/>
        </p:nvSpPr>
        <p:spPr>
          <a:xfrm>
            <a:off x="11938000" y="3810000"/>
            <a:ext cx="152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л/мин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398000" y="4699000"/>
            <a:ext cx="609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Скорость фильтрации воды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9398000" y="5334000"/>
            <a:ext cx="6096000" cy="12700"/>
          </a:xfrm>
          <a:prstGeom prst="rect">
            <a:avLst/>
          </a:prstGeom>
          <a:solidFill>
            <a:srgbClr val="E2E6EC"/>
          </a:solidFill>
          <a:ln/>
        </p:spPr>
      </p:sp>
      <p:sp>
        <p:nvSpPr>
          <p:cNvPr id="13" name="Text 10"/>
          <p:cNvSpPr/>
          <p:nvPr/>
        </p:nvSpPr>
        <p:spPr>
          <a:xfrm>
            <a:off x="9398000" y="5715000"/>
            <a:ext cx="2540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56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96</a:t>
            </a:r>
            <a:endParaRPr lang="en-US" sz="5600" dirty="0"/>
          </a:p>
        </p:txBody>
      </p:sp>
      <p:sp>
        <p:nvSpPr>
          <p:cNvPr id="14" name="Text 11"/>
          <p:cNvSpPr/>
          <p:nvPr/>
        </p:nvSpPr>
        <p:spPr>
          <a:xfrm>
            <a:off x="11938000" y="5715000"/>
            <a:ext cx="1524000" cy="889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Вт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9398000" y="6604000"/>
            <a:ext cx="6096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Энергопотребление</a:t>
            </a:r>
            <a:endParaRPr lang="en-US" sz="1600" dirty="0"/>
          </a:p>
        </p:txBody>
      </p:sp>
      <p:pic>
        <p:nvPicPr>
          <p:cNvPr id="16" name="Image 0" descr="https://kimi-img.moonshot.cn/pub/slides/okc/5sqrowj2bgx36/mnt/agents/output/siberia-snowpad/images/1__Siberia_Snowpad_231412214.png">    </p:cNvPr>
          <p:cNvPicPr>
            <a:picLocks noChangeAspect="1"/>
          </p:cNvPicPr>
          <p:nvPr/>
        </p:nvPicPr>
        <p:blipFill>
          <a:blip r:embed="rId1">
            <a:alphaModFix amt="15000"/>
          </a:blip>
          <a:srcRect l="-21522" r="-21522" t="0" b="0"/>
          <a:stretch/>
        </p:blipFill>
        <p:spPr>
          <a:xfrm>
            <a:off x="9398000" y="7112000"/>
            <a:ext cx="2540000" cy="1651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8_1_US_Reverse_Osmosis_Water_Filter.png">    </p:cNvPr>
          <p:cNvPicPr>
            <a:picLocks noChangeAspect="1"/>
          </p:cNvPicPr>
          <p:nvPr/>
        </p:nvPicPr>
        <p:blipFill>
          <a:blip r:embed="rId1"/>
          <a:srcRect l="0" r="0" t="6668" b="6668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1000"/>
                </a:srgbClr>
              </a:gs>
              <a:gs pos="55000">
                <a:srgbClr val="0F1D2A">
                  <a:alpha val="80000"/>
                </a:srgbClr>
              </a:gs>
              <a:gs pos="100000">
                <a:srgbClr val="0F1D2A">
                  <a:alpha val="63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2000" y="2540000"/>
            <a:ext cx="254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62000" y="3746500"/>
            <a:ext cx="1016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40005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КОМПЛЕКТАЦИЯ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4889500"/>
            <a:ext cx="698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Всё включено — готов к установке из коробки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71500"/>
            <a:ext cx="635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Что в коробке?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700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1460500"/>
            <a:ext cx="8890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Полный комплект — ничего докупать не нужно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1301750" y="2476500"/>
            <a:ext cx="444500" cy="508000"/>
          </a:xfrm>
          <a:custGeom>
            <a:avLst/>
            <a:gdLst/>
            <a:ahLst/>
            <a:cxnLst/>
            <a:rect l="l" t="t" r="r" b="b"/>
            <a:pathLst>
              <a:path w="444500" h="508000">
                <a:moveTo>
                  <a:pt x="366514" y="127000"/>
                </a:moveTo>
                <a:lnTo>
                  <a:pt x="332482" y="79375"/>
                </a:lnTo>
                <a:lnTo>
                  <a:pt x="112117" y="79375"/>
                </a:lnTo>
                <a:lnTo>
                  <a:pt x="78085" y="127000"/>
                </a:lnTo>
                <a:lnTo>
                  <a:pt x="366514" y="127000"/>
                </a:lnTo>
                <a:close/>
                <a:moveTo>
                  <a:pt x="0" y="147340"/>
                </a:moveTo>
                <a:cubicBezTo>
                  <a:pt x="0" y="134144"/>
                  <a:pt x="4167" y="121245"/>
                  <a:pt x="11807" y="110430"/>
                </a:cubicBezTo>
                <a:lnTo>
                  <a:pt x="60424" y="42466"/>
                </a:lnTo>
                <a:cubicBezTo>
                  <a:pt x="72330" y="25797"/>
                  <a:pt x="91579" y="15875"/>
                  <a:pt x="112018" y="15875"/>
                </a:cubicBezTo>
                <a:lnTo>
                  <a:pt x="332383" y="15875"/>
                </a:lnTo>
                <a:cubicBezTo>
                  <a:pt x="352921" y="15875"/>
                  <a:pt x="372170" y="25797"/>
                  <a:pt x="384076" y="42466"/>
                </a:cubicBezTo>
                <a:lnTo>
                  <a:pt x="432594" y="110430"/>
                </a:lnTo>
                <a:cubicBezTo>
                  <a:pt x="440333" y="121245"/>
                  <a:pt x="444401" y="134144"/>
                  <a:pt x="444401" y="147340"/>
                </a:cubicBezTo>
                <a:lnTo>
                  <a:pt x="444500" y="412750"/>
                </a:lnTo>
                <a:cubicBezTo>
                  <a:pt x="444500" y="447774"/>
                  <a:pt x="416024" y="476250"/>
                  <a:pt x="381000" y="476250"/>
                </a:cubicBezTo>
                <a:lnTo>
                  <a:pt x="63500" y="476250"/>
                </a:lnTo>
                <a:cubicBezTo>
                  <a:pt x="28476" y="476250"/>
                  <a:pt x="0" y="447774"/>
                  <a:pt x="0" y="412750"/>
                </a:cubicBezTo>
                <a:lnTo>
                  <a:pt x="0" y="147340"/>
                </a:ln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6" name="Text 4"/>
          <p:cNvSpPr/>
          <p:nvPr/>
        </p:nvSpPr>
        <p:spPr>
          <a:xfrm>
            <a:off x="2032000" y="24130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Блок фильтрации (моноблок)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2032000" y="27940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Основной модуль с 4 ступенями очистки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270000" y="3746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190500" y="63500"/>
                </a:moveTo>
                <a:cubicBezTo>
                  <a:pt x="190500" y="45938"/>
                  <a:pt x="204688" y="31750"/>
                  <a:pt x="222250" y="31750"/>
                </a:cubicBezTo>
                <a:cubicBezTo>
                  <a:pt x="239812" y="31750"/>
                  <a:pt x="254000" y="45938"/>
                  <a:pt x="254000" y="63500"/>
                </a:cubicBezTo>
                <a:lnTo>
                  <a:pt x="349250" y="63500"/>
                </a:lnTo>
                <a:cubicBezTo>
                  <a:pt x="366812" y="63500"/>
                  <a:pt x="381000" y="77688"/>
                  <a:pt x="381000" y="95250"/>
                </a:cubicBezTo>
                <a:cubicBezTo>
                  <a:pt x="381000" y="112812"/>
                  <a:pt x="366812" y="127000"/>
                  <a:pt x="349250" y="127000"/>
                </a:cubicBezTo>
                <a:lnTo>
                  <a:pt x="254000" y="127000"/>
                </a:lnTo>
                <a:lnTo>
                  <a:pt x="254000" y="190500"/>
                </a:lnTo>
                <a:lnTo>
                  <a:pt x="272554" y="190500"/>
                </a:lnTo>
                <a:cubicBezTo>
                  <a:pt x="280987" y="190500"/>
                  <a:pt x="289024" y="193873"/>
                  <a:pt x="294977" y="199827"/>
                </a:cubicBezTo>
                <a:lnTo>
                  <a:pt x="317401" y="222250"/>
                </a:lnTo>
                <a:lnTo>
                  <a:pt x="349151" y="222250"/>
                </a:lnTo>
                <a:cubicBezTo>
                  <a:pt x="436860" y="222250"/>
                  <a:pt x="507901" y="293291"/>
                  <a:pt x="507901" y="381000"/>
                </a:cubicBezTo>
                <a:cubicBezTo>
                  <a:pt x="507901" y="398562"/>
                  <a:pt x="493713" y="412750"/>
                  <a:pt x="476151" y="412750"/>
                </a:cubicBezTo>
                <a:lnTo>
                  <a:pt x="412651" y="412750"/>
                </a:lnTo>
                <a:cubicBezTo>
                  <a:pt x="395089" y="412750"/>
                  <a:pt x="380901" y="398562"/>
                  <a:pt x="380901" y="381000"/>
                </a:cubicBezTo>
                <a:cubicBezTo>
                  <a:pt x="380901" y="363438"/>
                  <a:pt x="366713" y="349250"/>
                  <a:pt x="349151" y="349250"/>
                </a:cubicBezTo>
                <a:lnTo>
                  <a:pt x="313333" y="349250"/>
                </a:lnTo>
                <a:cubicBezTo>
                  <a:pt x="293291" y="378023"/>
                  <a:pt x="259854" y="396875"/>
                  <a:pt x="222151" y="396875"/>
                </a:cubicBezTo>
                <a:cubicBezTo>
                  <a:pt x="184448" y="396875"/>
                  <a:pt x="151011" y="378023"/>
                  <a:pt x="130969" y="349250"/>
                </a:cubicBezTo>
                <a:lnTo>
                  <a:pt x="31750" y="349250"/>
                </a:lnTo>
                <a:cubicBezTo>
                  <a:pt x="14188" y="349250"/>
                  <a:pt x="0" y="335062"/>
                  <a:pt x="0" y="317500"/>
                </a:cubicBezTo>
                <a:lnTo>
                  <a:pt x="0" y="254000"/>
                </a:lnTo>
                <a:cubicBezTo>
                  <a:pt x="0" y="236438"/>
                  <a:pt x="14188" y="222250"/>
                  <a:pt x="31750" y="222250"/>
                </a:cubicBezTo>
                <a:lnTo>
                  <a:pt x="127000" y="222250"/>
                </a:lnTo>
                <a:lnTo>
                  <a:pt x="149423" y="199827"/>
                </a:lnTo>
                <a:cubicBezTo>
                  <a:pt x="155377" y="193873"/>
                  <a:pt x="163413" y="190500"/>
                  <a:pt x="171847" y="190500"/>
                </a:cubicBezTo>
                <a:lnTo>
                  <a:pt x="190401" y="190500"/>
                </a:lnTo>
                <a:lnTo>
                  <a:pt x="190401" y="127000"/>
                </a:lnTo>
                <a:lnTo>
                  <a:pt x="95151" y="127000"/>
                </a:lnTo>
                <a:cubicBezTo>
                  <a:pt x="77589" y="127000"/>
                  <a:pt x="63401" y="112812"/>
                  <a:pt x="63401" y="95250"/>
                </a:cubicBezTo>
                <a:cubicBezTo>
                  <a:pt x="63401" y="77688"/>
                  <a:pt x="77688" y="63500"/>
                  <a:pt x="95250" y="63500"/>
                </a:cubicBezTo>
                <a:lnTo>
                  <a:pt x="190500" y="63500"/>
                </a:ln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9" name="Text 7"/>
          <p:cNvSpPr/>
          <p:nvPr/>
        </p:nvSpPr>
        <p:spPr>
          <a:xfrm>
            <a:off x="2032000" y="36830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Кран чистой воды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2032000" y="40640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Современный дизайн для кухонной мойки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270000" y="5016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/>
            </a:pathLst>
          </a:custGeom>
          <a:solidFill>
            <a:srgbClr val="2E8FD6"/>
          </a:solidFill>
          <a:ln/>
        </p:spPr>
      </p:sp>
      <p:sp>
        <p:nvSpPr>
          <p:cNvPr id="12" name="Text 10"/>
          <p:cNvSpPr/>
          <p:nvPr/>
        </p:nvSpPr>
        <p:spPr>
          <a:xfrm>
            <a:off x="2032000" y="4953000"/>
            <a:ext cx="5080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Тройник-врезка в водопровод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032000" y="5334000"/>
            <a:ext cx="5080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Подключение к существующему водоснабжению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445500" y="2476500"/>
            <a:ext cx="381000" cy="508000"/>
          </a:xfrm>
          <a:custGeom>
            <a:avLst/>
            <a:gdLst/>
            <a:ahLst/>
            <a:cxnLst/>
            <a:rect l="l" t="t" r="r" b="b"/>
            <a:pathLst>
              <a:path w="381000" h="508000">
                <a:moveTo>
                  <a:pt x="190500" y="508000"/>
                </a:moveTo>
                <a:cubicBezTo>
                  <a:pt x="85328" y="508000"/>
                  <a:pt x="0" y="422672"/>
                  <a:pt x="0" y="317500"/>
                </a:cubicBezTo>
                <a:cubicBezTo>
                  <a:pt x="0" y="227013"/>
                  <a:pt x="129183" y="45541"/>
                  <a:pt x="165298" y="-3473"/>
                </a:cubicBezTo>
                <a:cubicBezTo>
                  <a:pt x="171152" y="-11410"/>
                  <a:pt x="180380" y="-15875"/>
                  <a:pt x="190302" y="-15875"/>
                </a:cubicBezTo>
                <a:lnTo>
                  <a:pt x="190698" y="-15875"/>
                </a:lnTo>
                <a:cubicBezTo>
                  <a:pt x="200620" y="-15875"/>
                  <a:pt x="209848" y="-11410"/>
                  <a:pt x="215702" y="-3473"/>
                </a:cubicBezTo>
                <a:cubicBezTo>
                  <a:pt x="251817" y="45541"/>
                  <a:pt x="381000" y="227013"/>
                  <a:pt x="381000" y="317500"/>
                </a:cubicBezTo>
                <a:cubicBezTo>
                  <a:pt x="381000" y="422672"/>
                  <a:pt x="295672" y="508000"/>
                  <a:pt x="190500" y="508000"/>
                </a:cubicBezTo>
                <a:close/>
                <a:moveTo>
                  <a:pt x="111125" y="309562"/>
                </a:moveTo>
                <a:cubicBezTo>
                  <a:pt x="111125" y="296366"/>
                  <a:pt x="100509" y="285750"/>
                  <a:pt x="87313" y="285750"/>
                </a:cubicBezTo>
                <a:cubicBezTo>
                  <a:pt x="74116" y="285750"/>
                  <a:pt x="63500" y="296366"/>
                  <a:pt x="63500" y="309562"/>
                </a:cubicBezTo>
                <a:cubicBezTo>
                  <a:pt x="63500" y="384076"/>
                  <a:pt x="123924" y="444500"/>
                  <a:pt x="198438" y="444500"/>
                </a:cubicBezTo>
                <a:cubicBezTo>
                  <a:pt x="211634" y="444500"/>
                  <a:pt x="222250" y="433884"/>
                  <a:pt x="222250" y="420688"/>
                </a:cubicBezTo>
                <a:cubicBezTo>
                  <a:pt x="222250" y="407491"/>
                  <a:pt x="211634" y="396875"/>
                  <a:pt x="198438" y="396875"/>
                </a:cubicBezTo>
                <a:cubicBezTo>
                  <a:pt x="150217" y="396875"/>
                  <a:pt x="111125" y="357783"/>
                  <a:pt x="111125" y="309562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15" name="Text 13"/>
          <p:cNvSpPr/>
          <p:nvPr/>
        </p:nvSpPr>
        <p:spPr>
          <a:xfrm>
            <a:off x="9144000" y="2413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Дренажный хомут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144000" y="2794000"/>
            <a:ext cx="584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Для отвода промывочной воды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8382000" y="3746500"/>
            <a:ext cx="508000" cy="508000"/>
          </a:xfrm>
          <a:custGeom>
            <a:avLst/>
            <a:gdLst/>
            <a:ahLst/>
            <a:cxnLst/>
            <a:rect l="l" t="t" r="r" b="b"/>
            <a:pathLst>
              <a:path w="508000" h="508000">
                <a:moveTo>
                  <a:pt x="0" y="254000"/>
                </a:moveTo>
                <a:cubicBezTo>
                  <a:pt x="0" y="113814"/>
                  <a:pt x="113814" y="0"/>
                  <a:pt x="254000" y="0"/>
                </a:cubicBezTo>
                <a:cubicBezTo>
                  <a:pt x="394186" y="0"/>
                  <a:pt x="508000" y="113814"/>
                  <a:pt x="508000" y="254000"/>
                </a:cubicBezTo>
                <a:cubicBezTo>
                  <a:pt x="508000" y="394186"/>
                  <a:pt x="394186" y="508000"/>
                  <a:pt x="254000" y="508000"/>
                </a:cubicBezTo>
                <a:cubicBezTo>
                  <a:pt x="113814" y="508000"/>
                  <a:pt x="0" y="394186"/>
                  <a:pt x="0" y="254000"/>
                </a:cubicBezTo>
                <a:close/>
                <a:moveTo>
                  <a:pt x="285750" y="95250"/>
                </a:moveTo>
                <a:cubicBezTo>
                  <a:pt x="285750" y="77727"/>
                  <a:pt x="271523" y="63500"/>
                  <a:pt x="254000" y="63500"/>
                </a:cubicBezTo>
                <a:cubicBezTo>
                  <a:pt x="236477" y="63500"/>
                  <a:pt x="222250" y="77727"/>
                  <a:pt x="222250" y="95250"/>
                </a:cubicBezTo>
                <a:cubicBezTo>
                  <a:pt x="222250" y="112773"/>
                  <a:pt x="236477" y="127000"/>
                  <a:pt x="254000" y="127000"/>
                </a:cubicBezTo>
                <a:cubicBezTo>
                  <a:pt x="271523" y="127000"/>
                  <a:pt x="285750" y="112773"/>
                  <a:pt x="285750" y="95250"/>
                </a:cubicBezTo>
                <a:close/>
                <a:moveTo>
                  <a:pt x="254000" y="412750"/>
                </a:moveTo>
                <a:cubicBezTo>
                  <a:pt x="289024" y="412750"/>
                  <a:pt x="317500" y="384274"/>
                  <a:pt x="317500" y="349250"/>
                </a:cubicBezTo>
                <a:cubicBezTo>
                  <a:pt x="317500" y="333177"/>
                  <a:pt x="311547" y="318393"/>
                  <a:pt x="301625" y="307280"/>
                </a:cubicBezTo>
                <a:lnTo>
                  <a:pt x="370582" y="169466"/>
                </a:lnTo>
                <a:cubicBezTo>
                  <a:pt x="376436" y="157659"/>
                  <a:pt x="371673" y="143371"/>
                  <a:pt x="359966" y="137517"/>
                </a:cubicBezTo>
                <a:cubicBezTo>
                  <a:pt x="348258" y="131663"/>
                  <a:pt x="333871" y="136426"/>
                  <a:pt x="328017" y="148134"/>
                </a:cubicBezTo>
                <a:lnTo>
                  <a:pt x="259060" y="285948"/>
                </a:lnTo>
                <a:cubicBezTo>
                  <a:pt x="257373" y="285849"/>
                  <a:pt x="255687" y="285750"/>
                  <a:pt x="254000" y="285750"/>
                </a:cubicBezTo>
                <a:cubicBezTo>
                  <a:pt x="218976" y="285750"/>
                  <a:pt x="190500" y="314226"/>
                  <a:pt x="190500" y="349250"/>
                </a:cubicBezTo>
                <a:cubicBezTo>
                  <a:pt x="190500" y="384274"/>
                  <a:pt x="218976" y="412750"/>
                  <a:pt x="254000" y="412750"/>
                </a:cubicBezTo>
                <a:close/>
                <a:moveTo>
                  <a:pt x="174625" y="142875"/>
                </a:moveTo>
                <a:cubicBezTo>
                  <a:pt x="174625" y="125352"/>
                  <a:pt x="160398" y="111125"/>
                  <a:pt x="142875" y="111125"/>
                </a:cubicBezTo>
                <a:cubicBezTo>
                  <a:pt x="125352" y="111125"/>
                  <a:pt x="111125" y="125352"/>
                  <a:pt x="111125" y="142875"/>
                </a:cubicBezTo>
                <a:cubicBezTo>
                  <a:pt x="111125" y="160398"/>
                  <a:pt x="125352" y="174625"/>
                  <a:pt x="142875" y="174625"/>
                </a:cubicBezTo>
                <a:cubicBezTo>
                  <a:pt x="160398" y="174625"/>
                  <a:pt x="174625" y="160398"/>
                  <a:pt x="174625" y="142875"/>
                </a:cubicBezTo>
                <a:close/>
                <a:moveTo>
                  <a:pt x="95250" y="285750"/>
                </a:moveTo>
                <a:cubicBezTo>
                  <a:pt x="112773" y="285750"/>
                  <a:pt x="127000" y="271523"/>
                  <a:pt x="127000" y="254000"/>
                </a:cubicBezTo>
                <a:cubicBezTo>
                  <a:pt x="127000" y="236477"/>
                  <a:pt x="112773" y="222250"/>
                  <a:pt x="95250" y="222250"/>
                </a:cubicBezTo>
                <a:cubicBezTo>
                  <a:pt x="77727" y="222250"/>
                  <a:pt x="63500" y="236477"/>
                  <a:pt x="63500" y="254000"/>
                </a:cubicBezTo>
                <a:cubicBezTo>
                  <a:pt x="63500" y="271523"/>
                  <a:pt x="77727" y="285750"/>
                  <a:pt x="95250" y="285750"/>
                </a:cubicBezTo>
                <a:close/>
                <a:moveTo>
                  <a:pt x="444500" y="254000"/>
                </a:moveTo>
                <a:cubicBezTo>
                  <a:pt x="444500" y="236477"/>
                  <a:pt x="430273" y="222250"/>
                  <a:pt x="412750" y="222250"/>
                </a:cubicBezTo>
                <a:cubicBezTo>
                  <a:pt x="395227" y="222250"/>
                  <a:pt x="381000" y="236477"/>
                  <a:pt x="381000" y="254000"/>
                </a:cubicBezTo>
                <a:cubicBezTo>
                  <a:pt x="381000" y="271523"/>
                  <a:pt x="395227" y="285750"/>
                  <a:pt x="412750" y="285750"/>
                </a:cubicBezTo>
                <a:cubicBezTo>
                  <a:pt x="430273" y="285750"/>
                  <a:pt x="444500" y="271523"/>
                  <a:pt x="444500" y="254000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18" name="Text 16"/>
          <p:cNvSpPr/>
          <p:nvPr/>
        </p:nvSpPr>
        <p:spPr>
          <a:xfrm>
            <a:off x="9144000" y="3683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Цветные соединительные трубки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144000" y="4064000"/>
            <a:ext cx="584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Упрощённая цветовая маркировка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8413750" y="5016500"/>
            <a:ext cx="444500" cy="508000"/>
          </a:xfrm>
          <a:custGeom>
            <a:avLst/>
            <a:gdLst/>
            <a:ahLst/>
            <a:cxnLst/>
            <a:rect l="l" t="t" r="r" b="b"/>
            <a:pathLst>
              <a:path w="444500" h="508000">
                <a:moveTo>
                  <a:pt x="127000" y="-31750"/>
                </a:moveTo>
                <a:cubicBezTo>
                  <a:pt x="144562" y="-31750"/>
                  <a:pt x="158750" y="-17562"/>
                  <a:pt x="158750" y="0"/>
                </a:cubicBezTo>
                <a:lnTo>
                  <a:pt x="158750" y="95250"/>
                </a:lnTo>
                <a:lnTo>
                  <a:pt x="285750" y="95250"/>
                </a:lnTo>
                <a:lnTo>
                  <a:pt x="285750" y="0"/>
                </a:lnTo>
                <a:cubicBezTo>
                  <a:pt x="285750" y="-17562"/>
                  <a:pt x="299938" y="-31750"/>
                  <a:pt x="317500" y="-31750"/>
                </a:cubicBezTo>
                <a:cubicBezTo>
                  <a:pt x="335062" y="-31750"/>
                  <a:pt x="349250" y="-17562"/>
                  <a:pt x="349250" y="0"/>
                </a:cubicBezTo>
                <a:lnTo>
                  <a:pt x="349250" y="95250"/>
                </a:lnTo>
                <a:lnTo>
                  <a:pt x="412750" y="95250"/>
                </a:lnTo>
                <a:cubicBezTo>
                  <a:pt x="430312" y="95250"/>
                  <a:pt x="444500" y="109438"/>
                  <a:pt x="444500" y="127000"/>
                </a:cubicBezTo>
                <a:cubicBezTo>
                  <a:pt x="444500" y="144562"/>
                  <a:pt x="430312" y="158750"/>
                  <a:pt x="412750" y="158750"/>
                </a:cubicBezTo>
                <a:lnTo>
                  <a:pt x="412750" y="222250"/>
                </a:lnTo>
                <a:cubicBezTo>
                  <a:pt x="412750" y="316607"/>
                  <a:pt x="344091" y="394990"/>
                  <a:pt x="254000" y="410071"/>
                </a:cubicBezTo>
                <a:lnTo>
                  <a:pt x="254000" y="476250"/>
                </a:lnTo>
                <a:cubicBezTo>
                  <a:pt x="254000" y="493812"/>
                  <a:pt x="239812" y="508000"/>
                  <a:pt x="222250" y="508000"/>
                </a:cubicBezTo>
                <a:cubicBezTo>
                  <a:pt x="204688" y="508000"/>
                  <a:pt x="190500" y="493812"/>
                  <a:pt x="190500" y="476250"/>
                </a:cubicBezTo>
                <a:lnTo>
                  <a:pt x="190500" y="410071"/>
                </a:lnTo>
                <a:cubicBezTo>
                  <a:pt x="100409" y="394990"/>
                  <a:pt x="31750" y="316607"/>
                  <a:pt x="31750" y="222250"/>
                </a:cubicBezTo>
                <a:lnTo>
                  <a:pt x="31750" y="158750"/>
                </a:lnTo>
                <a:cubicBezTo>
                  <a:pt x="14188" y="158750"/>
                  <a:pt x="0" y="144562"/>
                  <a:pt x="0" y="127000"/>
                </a:cubicBezTo>
                <a:cubicBezTo>
                  <a:pt x="0" y="109438"/>
                  <a:pt x="14188" y="95250"/>
                  <a:pt x="31750" y="95250"/>
                </a:cubicBezTo>
                <a:lnTo>
                  <a:pt x="95250" y="95250"/>
                </a:lnTo>
                <a:lnTo>
                  <a:pt x="95250" y="0"/>
                </a:lnTo>
                <a:cubicBezTo>
                  <a:pt x="95250" y="-17562"/>
                  <a:pt x="109438" y="-31750"/>
                  <a:pt x="127000" y="-31750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1" name="Text 19"/>
          <p:cNvSpPr/>
          <p:nvPr/>
        </p:nvSpPr>
        <p:spPr>
          <a:xfrm>
            <a:off x="9144000" y="4953000"/>
            <a:ext cx="5842000" cy="3556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Адаптер питания + инструкция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9144000" y="5334000"/>
            <a:ext cx="5842000" cy="3048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Подключение к сети и руководство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7874000" y="2413000"/>
            <a:ext cx="12700" cy="3302000"/>
          </a:xfrm>
          <a:prstGeom prst="rect">
            <a:avLst/>
          </a:prstGeom>
          <a:solidFill>
            <a:srgbClr val="E2E6EC"/>
          </a:solidFill>
          <a:ln/>
        </p:spPr>
      </p:sp>
      <p:sp>
        <p:nvSpPr>
          <p:cNvPr id="24" name="Shape 22"/>
          <p:cNvSpPr/>
          <p:nvPr/>
        </p:nvSpPr>
        <p:spPr>
          <a:xfrm>
            <a:off x="762000" y="6477000"/>
            <a:ext cx="14732000" cy="1524000"/>
          </a:xfrm>
          <a:prstGeom prst="rect">
            <a:avLst/>
          </a:prstGeom>
          <a:solidFill>
            <a:srgbClr val="1A3A52"/>
          </a:solidFill>
          <a:ln/>
        </p:spPr>
      </p:sp>
      <p:sp>
        <p:nvSpPr>
          <p:cNvPr id="25" name="Text 23"/>
          <p:cNvSpPr/>
          <p:nvPr/>
        </p:nvSpPr>
        <p:spPr>
          <a:xfrm>
            <a:off x="1270000" y="6731000"/>
            <a:ext cx="13716000" cy="107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lang="en-US" sz="22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Принцип «всё включено»</a:t>
            </a:r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— вам не придётся докупать</a:t>
            </a:r>
            <a:endParaRPr lang="en-US" sz="1600" dirty="0"/>
          </a:p>
          <a:p>
            <a:pPr algn="ctr">
              <a:lnSpc>
                <a:spcPct val="150000"/>
              </a:lnSpc>
            </a:pPr>
            <a:r>
              <a:rPr lang="en-US" sz="22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дополнительные фитинги или комплектующие для подключения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8_Abstract_blue_color_water_splashing.png">    </p:cNvPr>
          <p:cNvPicPr>
            <a:picLocks noChangeAspect="1"/>
          </p:cNvPicPr>
          <p:nvPr/>
        </p:nvPicPr>
        <p:blipFill>
          <a:blip r:embed="rId1"/>
          <a:srcRect l="0" r="0" t="7779" b="7779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1000"/>
                </a:srgbClr>
              </a:gs>
              <a:gs pos="55000">
                <a:srgbClr val="0F1D2A">
                  <a:alpha val="80000"/>
                </a:srgbClr>
              </a:gs>
              <a:gs pos="100000">
                <a:srgbClr val="0F1D2A">
                  <a:alpha val="63000"/>
                </a:srgbClr>
              </a:gs>
            </a:gsLst>
            <a:lin ang="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2000" y="2540000"/>
            <a:ext cx="254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62000" y="3746500"/>
            <a:ext cx="1016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40005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ОЧИСТКА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4889500"/>
            <a:ext cx="698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ступени от примесей до вирусов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F2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2000" y="508000"/>
            <a:ext cx="7620000" cy="635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 ступени очистки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62000" y="1206500"/>
            <a:ext cx="635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4" name="Text 2"/>
          <p:cNvSpPr/>
          <p:nvPr/>
        </p:nvSpPr>
        <p:spPr>
          <a:xfrm>
            <a:off x="762000" y="1651000"/>
            <a:ext cx="698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762000" y="2222500"/>
            <a:ext cx="698500" cy="508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4"/>
          <p:cNvSpPr/>
          <p:nvPr/>
        </p:nvSpPr>
        <p:spPr>
          <a:xfrm>
            <a:off x="1651000" y="1651000"/>
            <a:ext cx="609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PP — Вспененный полипропилен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651000" y="2057400"/>
            <a:ext cx="60960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Первая линия защиты. Задерживает ржавчину,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песок, ил и взвеси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41400" y="2857500"/>
            <a:ext cx="152400" cy="254000"/>
          </a:xfrm>
          <a:prstGeom prst="triangle">
            <a:avLst>
              <a:gd name="adj" fmla="val 50000"/>
            </a:avLst>
          </a:prstGeom>
          <a:solidFill>
            <a:srgbClr val="8A9BAE"/>
          </a:solidFill>
          <a:ln/>
        </p:spPr>
      </p:sp>
      <p:sp>
        <p:nvSpPr>
          <p:cNvPr id="9" name="Text 7"/>
          <p:cNvSpPr/>
          <p:nvPr/>
        </p:nvSpPr>
        <p:spPr>
          <a:xfrm>
            <a:off x="762000" y="3302000"/>
            <a:ext cx="698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762000" y="3873500"/>
            <a:ext cx="698500" cy="508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11" name="Text 9"/>
          <p:cNvSpPr/>
          <p:nvPr/>
        </p:nvSpPr>
        <p:spPr>
          <a:xfrm>
            <a:off x="1651000" y="3302000"/>
            <a:ext cx="609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CTO — Прессованный активированный уголь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651000" y="3708400"/>
            <a:ext cx="60960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Удаляет хлор, органические примеси,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неприятный вкус и запах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1041400" y="4508500"/>
            <a:ext cx="152400" cy="254000"/>
          </a:xfrm>
          <a:prstGeom prst="triangle">
            <a:avLst>
              <a:gd name="adj" fmla="val 50000"/>
            </a:avLst>
          </a:prstGeom>
          <a:solidFill>
            <a:srgbClr val="8A9BAE"/>
          </a:solidFill>
          <a:ln/>
        </p:spPr>
      </p:sp>
      <p:sp>
        <p:nvSpPr>
          <p:cNvPr id="14" name="Text 12"/>
          <p:cNvSpPr/>
          <p:nvPr/>
        </p:nvSpPr>
        <p:spPr>
          <a:xfrm>
            <a:off x="762000" y="4953000"/>
            <a:ext cx="698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62000" y="5524500"/>
            <a:ext cx="698500" cy="50800"/>
          </a:xfrm>
          <a:prstGeom prst="rect">
            <a:avLst/>
          </a:prstGeom>
          <a:gradFill rotWithShape="1" flip="none">
            <a:gsLst>
              <a:gs pos="0">
                <a:srgbClr val="2E8FD6"/>
              </a:gs>
              <a:gs pos="100000">
                <a:srgbClr val="2E8FD6">
                  <a:alpha val="25000"/>
                </a:srgbClr>
              </a:gs>
            </a:gsLst>
            <a:lin ang="0" scaled="1"/>
          </a:gradFill>
          <a:ln/>
        </p:spPr>
      </p:sp>
      <p:sp>
        <p:nvSpPr>
          <p:cNvPr id="16" name="Text 14"/>
          <p:cNvSpPr/>
          <p:nvPr/>
        </p:nvSpPr>
        <p:spPr>
          <a:xfrm>
            <a:off x="1651000" y="4953000"/>
            <a:ext cx="609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RO Мембрана — 400 GPD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1651000" y="5359400"/>
            <a:ext cx="6096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Сердце системы.</a:t>
            </a:r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 Задерживает до 99% загрязнений: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соли жесткости, тяжелые металлы, бактерии, вирусы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041400" y="6413500"/>
            <a:ext cx="152400" cy="254000"/>
          </a:xfrm>
          <a:prstGeom prst="triangle">
            <a:avLst>
              <a:gd name="adj" fmla="val 50000"/>
            </a:avLst>
          </a:prstGeom>
          <a:solidFill>
            <a:srgbClr val="8A9BAE"/>
          </a:solidFill>
          <a:ln/>
        </p:spPr>
      </p:sp>
      <p:sp>
        <p:nvSpPr>
          <p:cNvPr id="19" name="Text 17"/>
          <p:cNvSpPr/>
          <p:nvPr/>
        </p:nvSpPr>
        <p:spPr>
          <a:xfrm>
            <a:off x="762000" y="6858000"/>
            <a:ext cx="6985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62000" y="7429500"/>
            <a:ext cx="698500" cy="508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21" name="Text 19"/>
          <p:cNvSpPr/>
          <p:nvPr/>
        </p:nvSpPr>
        <p:spPr>
          <a:xfrm>
            <a:off x="1651000" y="6858000"/>
            <a:ext cx="6096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1A3A52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T-33 — Карбоновый пост-фильтр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651000" y="7264400"/>
            <a:ext cx="6096000" cy="7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Полировка вкуса. Удаляет остаточные</a:t>
            </a:r>
            <a:endParaRPr lang="en-US" sz="1600" dirty="0"/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1C1E21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привкусы после мембраны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8636000" y="1651000"/>
            <a:ext cx="6858000" cy="6096000"/>
          </a:xfrm>
          <a:prstGeom prst="rect">
            <a:avLst/>
          </a:prstGeom>
          <a:solidFill>
            <a:srgbClr val="1A3A52"/>
          </a:solidFill>
          <a:ln/>
        </p:spPr>
      </p:sp>
      <p:sp>
        <p:nvSpPr>
          <p:cNvPr id="24" name="Shape 22"/>
          <p:cNvSpPr/>
          <p:nvPr/>
        </p:nvSpPr>
        <p:spPr>
          <a:xfrm>
            <a:off x="11652250" y="2159000"/>
            <a:ext cx="571500" cy="762000"/>
          </a:xfrm>
          <a:custGeom>
            <a:avLst/>
            <a:gdLst/>
            <a:ahLst/>
            <a:cxnLst/>
            <a:rect l="l" t="t" r="r" b="b"/>
            <a:pathLst>
              <a:path w="571500" h="762000">
                <a:moveTo>
                  <a:pt x="285750" y="762000"/>
                </a:moveTo>
                <a:cubicBezTo>
                  <a:pt x="127992" y="762000"/>
                  <a:pt x="0" y="634008"/>
                  <a:pt x="0" y="476250"/>
                </a:cubicBezTo>
                <a:cubicBezTo>
                  <a:pt x="0" y="340519"/>
                  <a:pt x="193774" y="68312"/>
                  <a:pt x="247948" y="-5209"/>
                </a:cubicBezTo>
                <a:cubicBezTo>
                  <a:pt x="256729" y="-17115"/>
                  <a:pt x="270570" y="-23812"/>
                  <a:pt x="285452" y="-23812"/>
                </a:cubicBezTo>
                <a:lnTo>
                  <a:pt x="286048" y="-23812"/>
                </a:lnTo>
                <a:cubicBezTo>
                  <a:pt x="300930" y="-23812"/>
                  <a:pt x="314771" y="-17115"/>
                  <a:pt x="323552" y="-5209"/>
                </a:cubicBezTo>
                <a:cubicBezTo>
                  <a:pt x="377726" y="68312"/>
                  <a:pt x="571500" y="340519"/>
                  <a:pt x="571500" y="476250"/>
                </a:cubicBezTo>
                <a:cubicBezTo>
                  <a:pt x="571500" y="634008"/>
                  <a:pt x="443508" y="762000"/>
                  <a:pt x="285750" y="762000"/>
                </a:cubicBezTo>
                <a:close/>
                <a:moveTo>
                  <a:pt x="166688" y="464344"/>
                </a:moveTo>
                <a:cubicBezTo>
                  <a:pt x="166688" y="444550"/>
                  <a:pt x="150763" y="428625"/>
                  <a:pt x="130969" y="428625"/>
                </a:cubicBezTo>
                <a:cubicBezTo>
                  <a:pt x="111175" y="428625"/>
                  <a:pt x="95250" y="444550"/>
                  <a:pt x="95250" y="464344"/>
                </a:cubicBezTo>
                <a:cubicBezTo>
                  <a:pt x="95250" y="576114"/>
                  <a:pt x="185886" y="666750"/>
                  <a:pt x="297656" y="666750"/>
                </a:cubicBezTo>
                <a:cubicBezTo>
                  <a:pt x="317450" y="666750"/>
                  <a:pt x="333375" y="650825"/>
                  <a:pt x="333375" y="631031"/>
                </a:cubicBezTo>
                <a:cubicBezTo>
                  <a:pt x="333375" y="611237"/>
                  <a:pt x="317450" y="595313"/>
                  <a:pt x="297656" y="595313"/>
                </a:cubicBezTo>
                <a:cubicBezTo>
                  <a:pt x="225326" y="595313"/>
                  <a:pt x="166688" y="536674"/>
                  <a:pt x="166688" y="464344"/>
                </a:cubicBezTo>
                <a:close/>
              </a:path>
            </a:pathLst>
          </a:custGeom>
          <a:solidFill>
            <a:srgbClr val="2E8FD6"/>
          </a:solidFill>
          <a:ln/>
        </p:spPr>
      </p:sp>
      <p:sp>
        <p:nvSpPr>
          <p:cNvPr id="25" name="Text 23"/>
          <p:cNvSpPr/>
          <p:nvPr/>
        </p:nvSpPr>
        <p:spPr>
          <a:xfrm>
            <a:off x="9144000" y="3175000"/>
            <a:ext cx="5842000" cy="508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Результат очистки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144000" y="3937000"/>
            <a:ext cx="5842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64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99%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144000" y="5016500"/>
            <a:ext cx="5842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80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удаление растворенных загрязнений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9906000" y="5651500"/>
            <a:ext cx="4318000" cy="12700"/>
          </a:xfrm>
          <a:prstGeom prst="rect">
            <a:avLst/>
          </a:prstGeom>
          <a:solidFill>
            <a:srgbClr val="FFFFFF">
              <a:alpha val="18824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144000" y="5905500"/>
            <a:ext cx="5842000" cy="18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180000"/>
              </a:lnSpc>
            </a:pPr>
            <a:r>
              <a:rPr lang="en-US" sz="16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Соли жесткости (накипь)</a:t>
            </a:r>
            <a:endParaRPr lang="en-US" sz="1600" dirty="0"/>
          </a:p>
          <a:p>
            <a:pPr algn="ctr">
              <a:lnSpc>
                <a:spcPct val="180000"/>
              </a:lnSpc>
            </a:pPr>
            <a:r>
              <a:rPr lang="en-US" sz="16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Тяжелые металлы (свинец, ртуть)</a:t>
            </a:r>
            <a:endParaRPr lang="en-US" sz="1600" dirty="0"/>
          </a:p>
          <a:p>
            <a:pPr algn="ctr">
              <a:lnSpc>
                <a:spcPct val="180000"/>
              </a:lnSpc>
            </a:pPr>
            <a:r>
              <a:rPr lang="en-US" sz="16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Бактерии и вирусы</a:t>
            </a:r>
            <a:endParaRPr lang="en-US" sz="1600" dirty="0"/>
          </a:p>
          <a:p>
            <a:pPr algn="ctr">
              <a:lnSpc>
                <a:spcPct val="180000"/>
              </a:lnSpc>
            </a:pPr>
            <a:r>
              <a:rPr lang="en-US" sz="1600" dirty="0">
                <a:solidFill>
                  <a:srgbClr val="FFFFFF">
                    <a:alpha val="8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Пестициды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okc/5sqrowj2bgx36/mnt/agents/output/siberia-snowpad/images/7_Water_Splash_Water_Drop_Water_Surf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6256000" cy="9144000"/>
          </a:xfrm>
          <a:prstGeom prst="rect">
            <a:avLst/>
          </a:prstGeom>
          <a:gradFill rotWithShape="1" flip="none">
            <a:gsLst>
              <a:gs pos="0">
                <a:srgbClr val="0F1D2A">
                  <a:alpha val="91000"/>
                </a:srgbClr>
              </a:gs>
              <a:gs pos="55000">
                <a:srgbClr val="0F1D2A">
                  <a:alpha val="80000"/>
                </a:srgbClr>
              </a:gs>
              <a:gs pos="100000">
                <a:srgbClr val="0F1D2A">
                  <a:alpha val="63000"/>
                </a:srgbClr>
              </a:gs>
            </a:gsLst>
            <a:lin ang="10800000" scaled="1"/>
          </a:gra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62000" y="2540000"/>
            <a:ext cx="2540000" cy="1016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7200" b="1" dirty="0">
                <a:solidFill>
                  <a:srgbClr val="2E8FD6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762000" y="3746500"/>
            <a:ext cx="1016000" cy="38100"/>
          </a:xfrm>
          <a:prstGeom prst="rect">
            <a:avLst/>
          </a:prstGeom>
          <a:solidFill>
            <a:srgbClr val="2E8FD6"/>
          </a:solidFill>
          <a:ln/>
        </p:spPr>
      </p:sp>
      <p:sp>
        <p:nvSpPr>
          <p:cNvPr id="6" name="Text 3"/>
          <p:cNvSpPr/>
          <p:nvPr/>
        </p:nvSpPr>
        <p:spPr>
          <a:xfrm>
            <a:off x="762000" y="4000500"/>
            <a:ext cx="7620000" cy="762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4800" b="1" spc="400" kern="0" dirty="0">
                <a:solidFill>
                  <a:srgbClr val="FFFFF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ИНТЕЛЛЕКТ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62000" y="4889500"/>
            <a:ext cx="6985000" cy="381000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rgbClr val="8A9BAE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Умное управление и контроль качества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Siberia SnowPad — Обратный осмос нового поколения</dc:title>
  <dc:subject>Siberia SnowPad — Обратный осмос нового поколения</dc:subject>
  <dc:creator>Kimi</dc:creator>
  <cp:lastModifiedBy>Kimi</cp:lastModifiedBy>
  <cp:revision>1</cp:revision>
  <dcterms:created xsi:type="dcterms:W3CDTF">2026-06-03T12:59:21Z</dcterms:created>
  <dcterms:modified xsi:type="dcterms:W3CDTF">2026-06-03T12:59:21Z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{"Label":"Siberia SnowPad — Обратный осмос нового поколения","ContentProducer":"001191110108MACG2KBH8F10000","ProduceID":"19e8d8d8-8232-80eb-8000-0000e3eaf9eb","ReservedCode1":"","ContentPropagator":"001191110108MACG2KBH8F20000","PropagateID":"19e8d8d8-8232-80eb-8000-0000e3eaf9eb","ReservedCode2":""}</vt:lpwstr>
  </property>
</Properties>
</file>